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0" r:id="rId6"/>
    <p:sldId id="262" r:id="rId7"/>
    <p:sldId id="263" r:id="rId8"/>
    <p:sldId id="264" r:id="rId9"/>
    <p:sldId id="265" r:id="rId10"/>
    <p:sldId id="280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7" r:id="rId20"/>
    <p:sldId id="278" r:id="rId21"/>
    <p:sldId id="279" r:id="rId22"/>
    <p:sldId id="274" r:id="rId2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FD17-5434-457B-89D8-120B2D785531}" type="datetimeFigureOut">
              <a:rPr lang="pt-BR" smtClean="0"/>
              <a:pPr/>
              <a:t>21/11/2012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3BB9-BF6F-4CD1-B35A-AA3B03F617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FD17-5434-457B-89D8-120B2D785531}" type="datetimeFigureOut">
              <a:rPr lang="pt-BR" smtClean="0"/>
              <a:pPr/>
              <a:t>21/11/2012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3BB9-BF6F-4CD1-B35A-AA3B03F617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FD17-5434-457B-89D8-120B2D785531}" type="datetimeFigureOut">
              <a:rPr lang="pt-BR" smtClean="0"/>
              <a:pPr/>
              <a:t>21/11/2012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3BB9-BF6F-4CD1-B35A-AA3B03F617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FD17-5434-457B-89D8-120B2D785531}" type="datetimeFigureOut">
              <a:rPr lang="pt-BR" smtClean="0"/>
              <a:pPr/>
              <a:t>21/11/2012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3BB9-BF6F-4CD1-B35A-AA3B03F617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FD17-5434-457B-89D8-120B2D785531}" type="datetimeFigureOut">
              <a:rPr lang="pt-BR" smtClean="0"/>
              <a:pPr/>
              <a:t>21/11/2012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3BB9-BF6F-4CD1-B35A-AA3B03F617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FD17-5434-457B-89D8-120B2D785531}" type="datetimeFigureOut">
              <a:rPr lang="pt-BR" smtClean="0"/>
              <a:pPr/>
              <a:t>21/11/2012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3BB9-BF6F-4CD1-B35A-AA3B03F617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FD17-5434-457B-89D8-120B2D785531}" type="datetimeFigureOut">
              <a:rPr lang="pt-BR" smtClean="0"/>
              <a:pPr/>
              <a:t>21/11/2012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3BB9-BF6F-4CD1-B35A-AA3B03F617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FD17-5434-457B-89D8-120B2D785531}" type="datetimeFigureOut">
              <a:rPr lang="pt-BR" smtClean="0"/>
              <a:pPr/>
              <a:t>21/11/2012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3BB9-BF6F-4CD1-B35A-AA3B03F617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FD17-5434-457B-89D8-120B2D785531}" type="datetimeFigureOut">
              <a:rPr lang="pt-BR" smtClean="0"/>
              <a:pPr/>
              <a:t>21/11/2012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3BB9-BF6F-4CD1-B35A-AA3B03F617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FD17-5434-457B-89D8-120B2D785531}" type="datetimeFigureOut">
              <a:rPr lang="pt-BR" smtClean="0"/>
              <a:pPr/>
              <a:t>21/11/2012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3BB9-BF6F-4CD1-B35A-AA3B03F617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FD17-5434-457B-89D8-120B2D785531}" type="datetimeFigureOut">
              <a:rPr lang="pt-BR" smtClean="0"/>
              <a:pPr/>
              <a:t>21/11/2012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3BB9-BF6F-4CD1-B35A-AA3B03F617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CFD17-5434-457B-89D8-120B2D785531}" type="datetimeFigureOut">
              <a:rPr lang="pt-BR" smtClean="0"/>
              <a:pPr/>
              <a:t>21/11/2012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B3BB9-BF6F-4CD1-B35A-AA3B03F617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1988839"/>
            <a:ext cx="9144000" cy="1611611"/>
          </a:xfrm>
          <a:solidFill>
            <a:schemeClr val="bg1">
              <a:alpha val="81000"/>
            </a:schemeClr>
          </a:solidFill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AGRundschriftD" pitchFamily="34" charset="0"/>
              </a:rPr>
              <a:t>PROJETO</a:t>
            </a:r>
            <a:br>
              <a:rPr lang="pt-BR" sz="5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AGRundschriftD" pitchFamily="34" charset="0"/>
              </a:rPr>
            </a:br>
            <a:r>
              <a:rPr lang="pt-BR" sz="5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AGRundschriftD" pitchFamily="34" charset="0"/>
              </a:rPr>
              <a:t>MINIPLANETÁRIO</a:t>
            </a:r>
            <a:endParaRPr lang="pt-BR" sz="5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AGRundschriftD" pitchFamily="34" charset="0"/>
            </a:endParaRPr>
          </a:p>
        </p:txBody>
      </p:sp>
      <p:sp>
        <p:nvSpPr>
          <p:cNvPr id="4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847056"/>
          </a:xfrm>
          <a:solidFill>
            <a:schemeClr val="accent4">
              <a:lumMod val="40000"/>
              <a:lumOff val="60000"/>
              <a:alpha val="76000"/>
            </a:schemeClr>
          </a:solidFill>
          <a:ln w="412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pt-B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PROFESSOR: DEMETRIUS LEÃO</a:t>
            </a:r>
          </a:p>
          <a:p>
            <a:r>
              <a:rPr lang="pt-B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SÉRIE: 1º ANO</a:t>
            </a:r>
          </a:p>
          <a:p>
            <a:r>
              <a:rPr lang="pt-B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DISCIPLINA: FÍSICA 1</a:t>
            </a:r>
            <a:endParaRPr lang="pt-B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97768"/>
            <a:ext cx="9144000" cy="1143000"/>
          </a:xfrm>
        </p:spPr>
        <p:txBody>
          <a:bodyPr>
            <a:noAutofit/>
          </a:bodyPr>
          <a:lstStyle/>
          <a:p>
            <a:r>
              <a:rPr lang="pt-B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Algumas estrelas interessantes de “colorir”</a:t>
            </a:r>
            <a:endParaRPr lang="pt-BR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739949"/>
            <a:ext cx="9144000" cy="4713387"/>
          </a:xfrm>
        </p:spPr>
        <p:txBody>
          <a:bodyPr>
            <a:normAutofit/>
          </a:bodyPr>
          <a:lstStyle/>
          <a:p>
            <a:pPr algn="just"/>
            <a:r>
              <a:rPr lang="pt-BR" b="1" dirty="0" smtClean="0"/>
              <a:t>Classe espectral </a:t>
            </a:r>
            <a:r>
              <a:rPr lang="pt-BR" b="1" dirty="0" smtClean="0">
                <a:solidFill>
                  <a:srgbClr val="FF0000"/>
                </a:solidFill>
              </a:rPr>
              <a:t>M (VERMELHAS)</a:t>
            </a:r>
            <a:r>
              <a:rPr lang="pt-BR" dirty="0" smtClean="0"/>
              <a:t>: </a:t>
            </a:r>
            <a:r>
              <a:rPr lang="pt-BR" b="1" i="1" dirty="0" err="1" smtClean="0"/>
              <a:t>Beteguelse</a:t>
            </a:r>
            <a:r>
              <a:rPr lang="pt-BR" dirty="0" smtClean="0"/>
              <a:t> (constelação de </a:t>
            </a:r>
            <a:r>
              <a:rPr lang="pt-BR" dirty="0" err="1" smtClean="0"/>
              <a:t>Órion</a:t>
            </a:r>
            <a:r>
              <a:rPr lang="pt-BR" dirty="0" smtClean="0"/>
              <a:t>), </a:t>
            </a:r>
            <a:r>
              <a:rPr lang="pt-BR" b="1" i="1" dirty="0" err="1" smtClean="0"/>
              <a:t>Antares</a:t>
            </a:r>
            <a:r>
              <a:rPr lang="pt-BR" dirty="0" smtClean="0"/>
              <a:t> (constelação do Escorpião), </a:t>
            </a:r>
            <a:r>
              <a:rPr lang="pt-BR" dirty="0" err="1" smtClean="0"/>
              <a:t>Gacrux</a:t>
            </a:r>
            <a:r>
              <a:rPr lang="pt-BR" dirty="0" smtClean="0"/>
              <a:t> (constelação do Cruzeiro do Sul).</a:t>
            </a:r>
          </a:p>
          <a:p>
            <a:pPr algn="just"/>
            <a:endParaRPr lang="pt-BR" dirty="0" smtClean="0"/>
          </a:p>
          <a:p>
            <a:pPr algn="just"/>
            <a:r>
              <a:rPr lang="pt-BR" b="1" dirty="0" smtClean="0"/>
              <a:t>Classe espectral </a:t>
            </a:r>
            <a:r>
              <a:rPr lang="pt-BR" b="1" dirty="0" smtClean="0">
                <a:solidFill>
                  <a:srgbClr val="00B0F0"/>
                </a:solidFill>
              </a:rPr>
              <a:t>B</a:t>
            </a:r>
            <a:r>
              <a:rPr lang="pt-BR" b="1" dirty="0" smtClean="0"/>
              <a:t> e </a:t>
            </a:r>
            <a:r>
              <a:rPr lang="pt-BR" b="1" dirty="0" smtClean="0">
                <a:solidFill>
                  <a:srgbClr val="00B0F0"/>
                </a:solidFill>
              </a:rPr>
              <a:t>O</a:t>
            </a:r>
            <a:r>
              <a:rPr lang="pt-BR" b="1" dirty="0" smtClean="0"/>
              <a:t> </a:t>
            </a:r>
            <a:r>
              <a:rPr lang="pt-BR" b="1" dirty="0" smtClean="0">
                <a:solidFill>
                  <a:srgbClr val="00B0F0"/>
                </a:solidFill>
              </a:rPr>
              <a:t>(AZUIS)</a:t>
            </a:r>
            <a:r>
              <a:rPr lang="pt-BR" dirty="0" smtClean="0"/>
              <a:t>: </a:t>
            </a:r>
            <a:r>
              <a:rPr lang="pt-BR" b="1" i="1" dirty="0" err="1" smtClean="0"/>
              <a:t>Acrux</a:t>
            </a:r>
            <a:r>
              <a:rPr lang="pt-BR" dirty="0" smtClean="0"/>
              <a:t> (constelação do Cruzeiro do Sul), </a:t>
            </a:r>
            <a:r>
              <a:rPr lang="pt-BR" b="1" i="1" dirty="0" err="1" smtClean="0"/>
              <a:t>Hadar</a:t>
            </a:r>
            <a:r>
              <a:rPr lang="pt-BR" dirty="0" smtClean="0"/>
              <a:t> (constelação do Centauro), </a:t>
            </a:r>
            <a:r>
              <a:rPr lang="pt-BR" b="1" i="1" dirty="0" err="1" smtClean="0"/>
              <a:t>Achenar</a:t>
            </a:r>
            <a:r>
              <a:rPr lang="pt-BR" dirty="0" smtClean="0"/>
              <a:t> (constelação do </a:t>
            </a:r>
            <a:r>
              <a:rPr lang="pt-BR" dirty="0" err="1" smtClean="0"/>
              <a:t>Eridano</a:t>
            </a:r>
            <a:r>
              <a:rPr lang="pt-BR" dirty="0" smtClean="0"/>
              <a:t>), </a:t>
            </a:r>
            <a:r>
              <a:rPr lang="pt-BR" b="1" i="1" dirty="0" err="1" smtClean="0"/>
              <a:t>Belatrix</a:t>
            </a:r>
            <a:r>
              <a:rPr lang="pt-BR" dirty="0" smtClean="0"/>
              <a:t>, </a:t>
            </a:r>
            <a:r>
              <a:rPr lang="pt-BR" b="1" i="1" dirty="0" err="1" smtClean="0"/>
              <a:t>Rigel</a:t>
            </a:r>
            <a:r>
              <a:rPr lang="pt-BR" dirty="0" smtClean="0"/>
              <a:t>, </a:t>
            </a:r>
            <a:r>
              <a:rPr lang="pt-BR" b="1" i="1" dirty="0" err="1" smtClean="0"/>
              <a:t>Saiph</a:t>
            </a:r>
            <a:r>
              <a:rPr lang="pt-BR" dirty="0" smtClean="0"/>
              <a:t> e as “</a:t>
            </a:r>
            <a:r>
              <a:rPr lang="pt-BR" b="1" i="1" dirty="0" smtClean="0"/>
              <a:t>Três</a:t>
            </a:r>
            <a:r>
              <a:rPr lang="pt-BR" dirty="0" smtClean="0"/>
              <a:t> </a:t>
            </a:r>
            <a:r>
              <a:rPr lang="pt-BR" b="1" i="1" dirty="0" err="1" smtClean="0"/>
              <a:t>Marias</a:t>
            </a:r>
            <a:r>
              <a:rPr lang="pt-BR" dirty="0" smtClean="0"/>
              <a:t>”, da (Constelação de </a:t>
            </a:r>
            <a:r>
              <a:rPr lang="pt-BR" dirty="0" err="1" smtClean="0"/>
              <a:t>Órion</a:t>
            </a:r>
            <a:r>
              <a:rPr lang="pt-BR" dirty="0" smtClean="0"/>
              <a:t>), </a:t>
            </a:r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Colando todas as abas</a:t>
            </a:r>
            <a:endParaRPr lang="pt-B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194" name="Picture 2" descr="C:\Documents and Settings\Demetrius\Desktop\Mestrado - UnB\ARTIGO FnE\FIGURAS FINAIS jpg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26989"/>
            <a:ext cx="7118573" cy="4898355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Acoplando o palito com a </a:t>
            </a:r>
            <a:r>
              <a:rPr lang="pt-BR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micro-lâmpada</a:t>
            </a:r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pt-B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C:\Documents and Settings\Demetrius\Desktop\Mestrado - UnB\ARTIGO FnE\FIGURAS FINAIS jpg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5587"/>
            <a:ext cx="9144000" cy="5512413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42" name="Picture 2" descr="C:\Documents and Settings\Demetrius\Desktop\Mestrado - UnB\ARTIGO FnE\FIGURAS FINAIS jpg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6675"/>
            <a:ext cx="8839200" cy="672465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Colando o calendário – Siga a numeração correta!</a:t>
            </a:r>
            <a:endParaRPr lang="pt-B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1266" name="Picture 2" descr="C:\Documents and Settings\Demetrius\Desktop\Mestrado - UnB\ARTIGO FnE\FIGURAS FINAIS jpg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0297" y="1628800"/>
            <a:ext cx="5618007" cy="5133949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que a rotação do material é inclinada?</a:t>
            </a:r>
            <a:endParaRPr lang="pt-B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 descr="C:\Documents and Settings\Demetrius\Desktop\Mestrado - UnB\ARTIGO FnE\FIGURAS FINAIS jpg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7448550" cy="5343525"/>
          </a:xfrm>
          <a:prstGeom prst="rect">
            <a:avLst/>
          </a:prstGeom>
          <a:noFill/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518864" y="5301208"/>
            <a:ext cx="8229600" cy="1143000"/>
          </a:xfrm>
          <a:prstGeom prst="rect">
            <a:avLst/>
          </a:prstGeom>
          <a:solidFill>
            <a:schemeClr val="lt1">
              <a:alpha val="61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 LATITUDE DE BRASÍLIA É DE 15°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4338" name="Picture 2" descr="C:\Documents and Settings\Demetrius\Desktop\Mestrado - UnB\ARTIGO FnE\FIGURAS FINAIS jpg\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713" y="71438"/>
            <a:ext cx="8410575" cy="6715125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5362" name="Picture 2" descr="C:\Documents and Settings\Demetrius\Desktop\Mestrado - UnB\ARTIGO FnE\FIGURAS FINAIS jpg\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04775"/>
            <a:ext cx="7715250" cy="6648450"/>
          </a:xfrm>
          <a:prstGeom prst="rect">
            <a:avLst/>
          </a:prstGeom>
          <a:noFill/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518864" y="5301208"/>
            <a:ext cx="8229600" cy="1143000"/>
          </a:xfrm>
          <a:prstGeom prst="rect">
            <a:avLst/>
          </a:prstGeom>
          <a:solidFill>
            <a:schemeClr val="lt1">
              <a:alpha val="61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400" b="1" i="1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Atenção para a colagem correta da setinha!</a:t>
            </a:r>
            <a:endParaRPr kumimoji="0" lang="pt-BR" sz="4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6386" name="Picture 2" descr="C:\Documents and Settings\Demetrius\Desktop\Mestrado - UnB\ARTIGO FnE\FIGURAS FINAIS jpg\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1075" y="314325"/>
            <a:ext cx="7181850" cy="622935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Dimensões da caixinha</a:t>
            </a:r>
            <a:endParaRPr lang="pt-B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259632" y="2276872"/>
            <a:ext cx="3168352" cy="28803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Conector reto 5"/>
          <p:cNvCxnSpPr/>
          <p:nvPr/>
        </p:nvCxnSpPr>
        <p:spPr>
          <a:xfrm flipV="1">
            <a:off x="1259632" y="2060848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to 7"/>
          <p:cNvCxnSpPr/>
          <p:nvPr/>
        </p:nvCxnSpPr>
        <p:spPr>
          <a:xfrm>
            <a:off x="1475656" y="2060848"/>
            <a:ext cx="28083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 flipH="1" flipV="1">
            <a:off x="4283968" y="2060848"/>
            <a:ext cx="14401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to 10"/>
          <p:cNvCxnSpPr/>
          <p:nvPr/>
        </p:nvCxnSpPr>
        <p:spPr>
          <a:xfrm>
            <a:off x="1259632" y="5157192"/>
            <a:ext cx="21602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/>
          <p:cNvCxnSpPr/>
          <p:nvPr/>
        </p:nvCxnSpPr>
        <p:spPr>
          <a:xfrm>
            <a:off x="1475656" y="5445224"/>
            <a:ext cx="28083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 flipH="1">
            <a:off x="4283968" y="5157192"/>
            <a:ext cx="144016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>
            <a:off x="4716016" y="2420888"/>
            <a:ext cx="0" cy="2592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/>
          <p:cNvCxnSpPr/>
          <p:nvPr/>
        </p:nvCxnSpPr>
        <p:spPr>
          <a:xfrm>
            <a:off x="971600" y="2420888"/>
            <a:ext cx="0" cy="2592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 flipV="1">
            <a:off x="971600" y="2276872"/>
            <a:ext cx="28803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to 25"/>
          <p:cNvCxnSpPr/>
          <p:nvPr/>
        </p:nvCxnSpPr>
        <p:spPr>
          <a:xfrm>
            <a:off x="971600" y="5013176"/>
            <a:ext cx="28803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to 27"/>
          <p:cNvCxnSpPr/>
          <p:nvPr/>
        </p:nvCxnSpPr>
        <p:spPr>
          <a:xfrm flipV="1">
            <a:off x="4427984" y="5013176"/>
            <a:ext cx="28803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to 29"/>
          <p:cNvCxnSpPr/>
          <p:nvPr/>
        </p:nvCxnSpPr>
        <p:spPr>
          <a:xfrm flipH="1" flipV="1">
            <a:off x="4427984" y="2276872"/>
            <a:ext cx="28803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ixaDeTexto 30"/>
          <p:cNvSpPr txBox="1"/>
          <p:nvPr/>
        </p:nvSpPr>
        <p:spPr>
          <a:xfrm>
            <a:off x="1619672" y="321297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Fundo da caixinha:</a:t>
            </a:r>
          </a:p>
          <a:p>
            <a:pPr algn="ctr"/>
            <a:r>
              <a:rPr lang="pt-BR" dirty="0" smtClean="0"/>
              <a:t>16 cm x 16 cm</a:t>
            </a:r>
            <a:endParaRPr lang="pt-BR" dirty="0"/>
          </a:p>
        </p:txBody>
      </p:sp>
      <p:sp>
        <p:nvSpPr>
          <p:cNvPr id="32" name="Retângulo 31"/>
          <p:cNvSpPr/>
          <p:nvPr/>
        </p:nvSpPr>
        <p:spPr>
          <a:xfrm>
            <a:off x="5508104" y="2276872"/>
            <a:ext cx="3168352" cy="16561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CaixaDeTexto 32"/>
          <p:cNvSpPr txBox="1"/>
          <p:nvPr/>
        </p:nvSpPr>
        <p:spPr>
          <a:xfrm>
            <a:off x="5940152" y="2708920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Lateral da caixinha:</a:t>
            </a:r>
          </a:p>
          <a:p>
            <a:pPr algn="ctr"/>
            <a:r>
              <a:rPr lang="pt-BR" dirty="0" smtClean="0"/>
              <a:t>16 cm x  9 cm</a:t>
            </a:r>
            <a:endParaRPr lang="pt-BR" dirty="0"/>
          </a:p>
        </p:txBody>
      </p:sp>
      <p:cxnSp>
        <p:nvCxnSpPr>
          <p:cNvPr id="35" name="Conector reto 34"/>
          <p:cNvCxnSpPr/>
          <p:nvPr/>
        </p:nvCxnSpPr>
        <p:spPr>
          <a:xfrm>
            <a:off x="5148064" y="2492896"/>
            <a:ext cx="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to 37"/>
          <p:cNvCxnSpPr/>
          <p:nvPr/>
        </p:nvCxnSpPr>
        <p:spPr>
          <a:xfrm flipV="1">
            <a:off x="5148064" y="2276872"/>
            <a:ext cx="36004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to 39"/>
          <p:cNvCxnSpPr/>
          <p:nvPr/>
        </p:nvCxnSpPr>
        <p:spPr>
          <a:xfrm>
            <a:off x="5148064" y="3717032"/>
            <a:ext cx="36004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08" y="-27384"/>
            <a:ext cx="9129192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pt-BR" dirty="0" smtClean="0">
                <a:latin typeface="VAGRundschriftD" pitchFamily="34" charset="0"/>
              </a:rPr>
              <a:t>O que é um planetário?</a:t>
            </a:r>
            <a:endParaRPr lang="pt-BR" dirty="0">
              <a:latin typeface="VAGRundschriftD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-36512" y="1600200"/>
            <a:ext cx="4114800" cy="4637112"/>
          </a:xfrm>
        </p:spPr>
        <p:txBody>
          <a:bodyPr>
            <a:normAutofit/>
          </a:bodyPr>
          <a:lstStyle/>
          <a:p>
            <a:pPr algn="just"/>
            <a:r>
              <a:rPr lang="pt-BR" b="1" i="1" dirty="0"/>
              <a:t>Os planetários são locais para visitação cuja finalidade é apresentar uma simulação do movimento aparente dos astros no céu, quase sempre o céu noturno. </a:t>
            </a:r>
            <a:endParaRPr lang="pt-BR" i="1" dirty="0"/>
          </a:p>
          <a:p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1202804"/>
            <a:ext cx="47625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653136"/>
            <a:ext cx="2575173" cy="1756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Ajustando para o céu de Brasília...</a:t>
            </a:r>
            <a:endParaRPr lang="pt-B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67544" y="2060848"/>
            <a:ext cx="5112568" cy="2592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2771800" y="1196752"/>
            <a:ext cx="504056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/>
          <p:cNvSpPr/>
          <p:nvPr/>
        </p:nvSpPr>
        <p:spPr>
          <a:xfrm>
            <a:off x="2987824" y="1412776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9" name="Conector reto 8"/>
          <p:cNvCxnSpPr/>
          <p:nvPr/>
        </p:nvCxnSpPr>
        <p:spPr>
          <a:xfrm>
            <a:off x="3491880" y="1412776"/>
            <a:ext cx="1440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to 10"/>
          <p:cNvCxnSpPr/>
          <p:nvPr/>
        </p:nvCxnSpPr>
        <p:spPr>
          <a:xfrm>
            <a:off x="3491880" y="2060848"/>
            <a:ext cx="1440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>
            <a:off x="3563888" y="1412776"/>
            <a:ext cx="0" cy="6480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3707904" y="155679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i="1" dirty="0" smtClean="0"/>
              <a:t>2 cm</a:t>
            </a:r>
            <a:endParaRPr lang="pt-BR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276872"/>
            <a:ext cx="3672408" cy="2148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tângulo 17"/>
          <p:cNvSpPr/>
          <p:nvPr/>
        </p:nvSpPr>
        <p:spPr>
          <a:xfrm>
            <a:off x="3563888" y="3861048"/>
            <a:ext cx="5112568" cy="25922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Elipse 18"/>
          <p:cNvSpPr/>
          <p:nvPr/>
        </p:nvSpPr>
        <p:spPr>
          <a:xfrm>
            <a:off x="6084168" y="443711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0" name="Conector reto 19"/>
          <p:cNvCxnSpPr/>
          <p:nvPr/>
        </p:nvCxnSpPr>
        <p:spPr>
          <a:xfrm>
            <a:off x="6300192" y="3861048"/>
            <a:ext cx="1440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/>
          <p:nvPr/>
        </p:nvCxnSpPr>
        <p:spPr>
          <a:xfrm>
            <a:off x="6300192" y="4509120"/>
            <a:ext cx="1440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to 21"/>
          <p:cNvCxnSpPr/>
          <p:nvPr/>
        </p:nvCxnSpPr>
        <p:spPr>
          <a:xfrm>
            <a:off x="6372200" y="3861048"/>
            <a:ext cx="0" cy="6480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ixaDeTexto 22"/>
          <p:cNvSpPr txBox="1"/>
          <p:nvPr/>
        </p:nvSpPr>
        <p:spPr>
          <a:xfrm>
            <a:off x="6516216" y="400506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i="1" dirty="0" smtClean="0"/>
              <a:t>2 cm</a:t>
            </a:r>
            <a:endParaRPr lang="pt-BR" b="1" i="1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Circuito Elétrico</a:t>
            </a:r>
            <a:endParaRPr lang="pt-B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m 3" descr="img063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-10000" contrast="30000"/>
          </a:blip>
          <a:stretch>
            <a:fillRect/>
          </a:stretch>
        </p:blipFill>
        <p:spPr>
          <a:xfrm>
            <a:off x="251520" y="836712"/>
            <a:ext cx="4752528" cy="5856171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-324544" y="105273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Lâmpada</a:t>
            </a:r>
            <a:endParaRPr lang="pt-BR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2699792" y="305966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Chave Liga/Desliga</a:t>
            </a:r>
            <a:endParaRPr lang="pt-BR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1619672" y="586798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Suporte das pilhas</a:t>
            </a:r>
            <a:endParaRPr lang="pt-BR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5220072" y="836712"/>
            <a:ext cx="39239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i="1" dirty="0" smtClean="0"/>
              <a:t>A FIGURA ESTÁ FORA DE ESCALA! É APENAS UM ESQUEMA PARA GUIAR A MONTAGEM DO CIRCUITO ELÉTRICO!</a:t>
            </a:r>
          </a:p>
          <a:p>
            <a:endParaRPr lang="pt-BR" b="1" i="1" dirty="0" smtClean="0"/>
          </a:p>
          <a:p>
            <a:pPr algn="just"/>
            <a:r>
              <a:rPr lang="pt-BR" b="1" dirty="0" smtClean="0"/>
              <a:t>1- </a:t>
            </a:r>
            <a:r>
              <a:rPr lang="pt-BR" dirty="0" smtClean="0"/>
              <a:t>Prolongue os fios que saem da microlâmpada, emendando os fios que você recebeu, com o auxílio do </a:t>
            </a:r>
            <a:r>
              <a:rPr lang="pt-BR" dirty="0" err="1" smtClean="0"/>
              <a:t>durex</a:t>
            </a:r>
            <a:r>
              <a:rPr lang="pt-BR" dirty="0" smtClean="0"/>
              <a:t>.</a:t>
            </a:r>
            <a:endParaRPr lang="pt-BR" b="1" dirty="0" smtClean="0"/>
          </a:p>
          <a:p>
            <a:pPr algn="just"/>
            <a:endParaRPr lang="pt-BR" b="1" dirty="0" smtClean="0"/>
          </a:p>
          <a:p>
            <a:pPr algn="just"/>
            <a:r>
              <a:rPr lang="pt-BR" b="1" dirty="0" smtClean="0"/>
              <a:t>2 – </a:t>
            </a:r>
            <a:r>
              <a:rPr lang="pt-BR" dirty="0" smtClean="0"/>
              <a:t>Emende um dos fio que sai da lâmpada em um dos fios que sai do suporte de pilhas.  O outro fio que sai da lâmpada, conecte no interruptor liga/desliga.</a:t>
            </a:r>
          </a:p>
          <a:p>
            <a:pPr algn="just"/>
            <a:endParaRPr lang="pt-BR" dirty="0" smtClean="0"/>
          </a:p>
          <a:p>
            <a:pPr algn="just"/>
            <a:r>
              <a:rPr lang="pt-BR" b="1" dirty="0" smtClean="0"/>
              <a:t>3 – </a:t>
            </a:r>
            <a:r>
              <a:rPr lang="pt-BR" dirty="0" smtClean="0"/>
              <a:t>O outro fio que sai do suporte de pilhas é conectado no interruptor liga/desliga.</a:t>
            </a:r>
          </a:p>
          <a:p>
            <a:pPr algn="just"/>
            <a:endParaRPr lang="pt-BR" dirty="0" smtClean="0"/>
          </a:p>
          <a:p>
            <a:pPr algn="just"/>
            <a:r>
              <a:rPr lang="pt-BR" b="1" dirty="0" smtClean="0"/>
              <a:t>4 – </a:t>
            </a:r>
            <a:r>
              <a:rPr lang="pt-BR" dirty="0" smtClean="0"/>
              <a:t>Pronto!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38733"/>
            <a:ext cx="8229600" cy="1143000"/>
          </a:xfrm>
        </p:spPr>
        <p:txBody>
          <a:bodyPr/>
          <a:lstStyle/>
          <a:p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Confira o manual </a:t>
            </a:r>
            <a:r>
              <a:rPr lang="pt-BR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passo-a-passo</a:t>
            </a:r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pt-B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2464296"/>
            <a:ext cx="9144000" cy="22608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b="1" dirty="0" smtClean="0"/>
              <a:t>MAIS DETALHES NO LINK:</a:t>
            </a:r>
          </a:p>
          <a:p>
            <a:pPr algn="ctr">
              <a:buNone/>
            </a:pPr>
            <a:r>
              <a:rPr lang="pt-BR" b="1" dirty="0" smtClean="0">
                <a:sym typeface="Wingdings" pitchFamily="2" charset="2"/>
              </a:rPr>
              <a:t></a:t>
            </a:r>
            <a:endParaRPr lang="pt-BR" b="1" dirty="0" smtClean="0"/>
          </a:p>
          <a:p>
            <a:pPr algn="ctr">
              <a:buNone/>
            </a:pPr>
            <a:r>
              <a:rPr lang="pt-BR" sz="2800" b="1" dirty="0" smtClean="0"/>
              <a:t>http://www.sbfisica.org.br/fne/Vol12/Num2/a12.pdf</a:t>
            </a:r>
            <a:endParaRPr lang="pt-BR" sz="2800" b="1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pt-BR" dirty="0" smtClean="0">
                <a:latin typeface="VAGRundschriftD" pitchFamily="34" charset="0"/>
              </a:rPr>
              <a:t>O que é o </a:t>
            </a:r>
            <a:r>
              <a:rPr lang="pt-BR" dirty="0" err="1" smtClean="0">
                <a:latin typeface="VAGRundschriftD" pitchFamily="34" charset="0"/>
              </a:rPr>
              <a:t>mini-planetário</a:t>
            </a:r>
            <a:r>
              <a:rPr lang="pt-BR" dirty="0" smtClean="0">
                <a:latin typeface="VAGRundschriftD" pitchFamily="34" charset="0"/>
              </a:rPr>
              <a:t>?</a:t>
            </a:r>
            <a:endParaRPr lang="pt-BR" dirty="0">
              <a:latin typeface="VAGRundschriftD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CC7F7-038C-4AD8-9CDE-2AB7AFEFB0D7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4355976" y="1789346"/>
            <a:ext cx="4572000" cy="45199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b="1" i="1" dirty="0" smtClean="0"/>
              <a:t>	</a:t>
            </a:r>
            <a:r>
              <a:rPr lang="pt-BR" sz="2800" i="1" dirty="0" smtClean="0"/>
              <a:t>O mini-planetário é um pequeno projetor de baixo custo, que permite produzir uma projeção realísticas das estrelas e do seu movimento aparente. Ele tem a precisão de mostrar o céu noturno, de qualquer parte do planeta, em qualquer data e horário.</a:t>
            </a:r>
            <a:endParaRPr lang="pt-BR" sz="2800" i="1" dirty="0"/>
          </a:p>
        </p:txBody>
      </p:sp>
      <p:pic>
        <p:nvPicPr>
          <p:cNvPr id="1027" name="Picture 3" descr="C:\Documents and Settings\Demetrius\Desktop\Mestrado - UnB\ARTIGO FnE\FIGURAS FINAIS jpg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4455021" cy="41044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Recortando e colando os desenhos na cartolina!</a:t>
            </a:r>
            <a:endParaRPr lang="pt-B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Demetrius\Desktop\Mestrado - UnB\ARTIGO FnE\FIGURAS FINAIS jpg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32507"/>
            <a:ext cx="9144000" cy="4920829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Recortar toda a peça e dobrar em todas as linhas.</a:t>
            </a:r>
            <a:endParaRPr lang="pt-B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Documents and Settings\Demetrius\Desktop\Mestrado - UnB\ARTIGO FnE\FIGURAS FINAIS jpg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1454722"/>
            <a:ext cx="9180512" cy="5430662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Furar todas as estrelas de acordo com o seu brilho</a:t>
            </a:r>
            <a:endParaRPr lang="pt-B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8" name="Picture 2" descr="C:\Documents and Settings\Demetrius\Desktop\Mestrado - UnB\ARTIGO FnE\FIGURAS FINAIS jpg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1568921"/>
            <a:ext cx="9180512" cy="5289079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Colorindo as estrelas com papel celofane.</a:t>
            </a:r>
            <a:endParaRPr lang="pt-B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122" name="Picture 2" descr="C:\Documents and Settings\Demetrius\Desktop\Mestrado - UnB\ARTIGO FnE\FIGURAS FINAIS jpg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4137" y="1484784"/>
            <a:ext cx="6876255" cy="5148038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Fazendo um recorte para facilitar a montagem</a:t>
            </a:r>
            <a:endParaRPr lang="pt-B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146" name="Picture 2" descr="C:\Documents and Settings\Demetrius\Desktop\Mestrado - UnB\ARTIGO FnE\FIGURAS FINAIS jpg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02786"/>
            <a:ext cx="6408712" cy="5238582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918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http://www.apolo11.com/imagens/etc/sistema_estelar_escala_5_4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368</Words>
  <Application>Microsoft Office PowerPoint</Application>
  <PresentationFormat>Apresentação na tela (4:3)</PresentationFormat>
  <Paragraphs>49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23" baseType="lpstr">
      <vt:lpstr>Tema do Office</vt:lpstr>
      <vt:lpstr>PROJETO MINIPLANETÁRIO</vt:lpstr>
      <vt:lpstr>O que é um planetário?</vt:lpstr>
      <vt:lpstr>O que é o mini-planetário?</vt:lpstr>
      <vt:lpstr>Recortando e colando os desenhos na cartolina!</vt:lpstr>
      <vt:lpstr>Recortar toda a peça e dobrar em todas as linhas.</vt:lpstr>
      <vt:lpstr>Furar todas as estrelas de acordo com o seu brilho</vt:lpstr>
      <vt:lpstr>Colorindo as estrelas com papel celofane.</vt:lpstr>
      <vt:lpstr>Fazendo um recorte para facilitar a montagem</vt:lpstr>
      <vt:lpstr>Slide 9</vt:lpstr>
      <vt:lpstr>Algumas estrelas interessantes de “colorir”</vt:lpstr>
      <vt:lpstr>Colando todas as abas</vt:lpstr>
      <vt:lpstr>Acoplando o palito com a micro-lâmpada.</vt:lpstr>
      <vt:lpstr>Slide 13</vt:lpstr>
      <vt:lpstr>Colando o calendário – Siga a numeração correta!</vt:lpstr>
      <vt:lpstr>Por que a rotação do material é inclinada?</vt:lpstr>
      <vt:lpstr>Slide 16</vt:lpstr>
      <vt:lpstr>Slide 17</vt:lpstr>
      <vt:lpstr>Slide 18</vt:lpstr>
      <vt:lpstr>Dimensões da caixinha</vt:lpstr>
      <vt:lpstr>Ajustando para o céu de Brasília...</vt:lpstr>
      <vt:lpstr>Circuito Elétrico</vt:lpstr>
      <vt:lpstr>Confira o manual passo-a-passo!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PROJETO MINIPLANETÁRIO</dc:title>
  <dc:creator>Demetrius</dc:creator>
  <cp:lastModifiedBy>Demetrius</cp:lastModifiedBy>
  <cp:revision>8</cp:revision>
  <dcterms:created xsi:type="dcterms:W3CDTF">2012-04-18T18:28:54Z</dcterms:created>
  <dcterms:modified xsi:type="dcterms:W3CDTF">2012-11-21T23:06:03Z</dcterms:modified>
</cp:coreProperties>
</file>