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78" r:id="rId3"/>
    <p:sldId id="288" r:id="rId4"/>
    <p:sldId id="287" r:id="rId5"/>
    <p:sldId id="257" r:id="rId6"/>
    <p:sldId id="258" r:id="rId7"/>
    <p:sldId id="259" r:id="rId8"/>
    <p:sldId id="264" r:id="rId9"/>
    <p:sldId id="265" r:id="rId10"/>
    <p:sldId id="263" r:id="rId11"/>
    <p:sldId id="266" r:id="rId12"/>
    <p:sldId id="267" r:id="rId13"/>
    <p:sldId id="289" r:id="rId14"/>
    <p:sldId id="290" r:id="rId15"/>
    <p:sldId id="292" r:id="rId16"/>
    <p:sldId id="295" r:id="rId17"/>
    <p:sldId id="276" r:id="rId18"/>
    <p:sldId id="293" r:id="rId19"/>
    <p:sldId id="294" r:id="rId20"/>
    <p:sldId id="275" r:id="rId21"/>
    <p:sldId id="281" r:id="rId22"/>
    <p:sldId id="282" r:id="rId23"/>
    <p:sldId id="283" r:id="rId24"/>
    <p:sldId id="284" r:id="rId25"/>
    <p:sldId id="286" r:id="rId26"/>
    <p:sldId id="271" r:id="rId27"/>
    <p:sldId id="285" r:id="rId28"/>
  </p:sldIdLst>
  <p:sldSz cx="9144000" cy="6858000" type="screen4x3"/>
  <p:notesSz cx="7099300" cy="10234613"/>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p:scale>
          <a:sx n="60" d="100"/>
          <a:sy n="60" d="100"/>
        </p:scale>
        <p:origin x="-1164" y="-30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pt-BR"/>
          </a:p>
        </p:txBody>
      </p:sp>
      <p:sp>
        <p:nvSpPr>
          <p:cNvPr id="3" name="Espaço Reservado para Data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AA250CE0-40C6-498D-A22A-3001372CCD57}" type="datetimeFigureOut">
              <a:rPr lang="pt-BR" smtClean="0"/>
              <a:pPr/>
              <a:t>25/4/2012</a:t>
            </a:fld>
            <a:endParaRPr lang="pt-BR"/>
          </a:p>
        </p:txBody>
      </p:sp>
      <p:sp>
        <p:nvSpPr>
          <p:cNvPr id="4" name="Espaço Reservado para Imagem de Slide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pt-BR"/>
          </a:p>
        </p:txBody>
      </p:sp>
      <p:sp>
        <p:nvSpPr>
          <p:cNvPr id="5" name="Espaço Reservado para Anotações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pt-BR"/>
          </a:p>
        </p:txBody>
      </p:sp>
      <p:sp>
        <p:nvSpPr>
          <p:cNvPr id="7" name="Espaço Reservado para Número de Slide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3D13B54E-8DC5-4DC7-A677-8B68D877A97C}" type="slidenum">
              <a:rPr lang="pt-BR" smtClean="0"/>
              <a:pPr/>
              <a:t>‹nº›</a:t>
            </a:fld>
            <a:endParaRPr lang="pt-B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fld id="{BA292B12-067F-47CD-B47E-401E11354559}" type="slidenum">
              <a:rPr lang="pt-BR" smtClean="0"/>
              <a:pPr/>
              <a:t>11</a:t>
            </a:fld>
            <a:endParaRPr lang="pt-BR" dirty="0"/>
          </a:p>
        </p:txBody>
      </p:sp>
      <p:sp>
        <p:nvSpPr>
          <p:cNvPr id="4" name="Espaço Reservado para Número de Slide 3"/>
          <p:cNvSpPr>
            <a:spLocks noGrp="1"/>
          </p:cNvSpPr>
          <p:nvPr>
            <p:ph type="sldNum" sz="quarter" idx="10"/>
          </p:nvPr>
        </p:nvSpPr>
        <p:spPr/>
        <p:txBody>
          <a:bodyPr/>
          <a:lstStyle/>
          <a:p>
            <a:fld id="{3D13B54E-8DC5-4DC7-A677-8B68D877A97C}" type="slidenum">
              <a:rPr lang="pt-BR" smtClean="0"/>
              <a:pPr/>
              <a:t>11</a:t>
            </a:fld>
            <a:endParaRPr lang="pt-B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449BAEA3-1C85-4CDA-AC33-5CE7971DC5D8}" type="datetime1">
              <a:rPr lang="pt-BR" smtClean="0"/>
              <a:pPr/>
              <a:t>25/4/2012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B3ED9232-5568-4CF8-B43B-752B6870B021}" type="slidenum">
              <a:rPr lang="pt-BR" smtClean="0"/>
              <a:pPr/>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863CD584-E934-4D93-885E-C4C9E578D88A}" type="datetime1">
              <a:rPr lang="pt-BR" smtClean="0"/>
              <a:pPr/>
              <a:t>25/4/2012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B3ED9232-5568-4CF8-B43B-752B6870B021}"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C02B17D5-BAD7-49DE-9811-433949F6B8D0}" type="datetime1">
              <a:rPr lang="pt-BR" smtClean="0"/>
              <a:pPr/>
              <a:t>25/4/2012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B3ED9232-5568-4CF8-B43B-752B6870B021}" type="slidenum">
              <a:rPr lang="pt-BR" smtClean="0"/>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26B00136-59E7-4DF7-ACE2-113E983ED388}" type="datetime1">
              <a:rPr lang="pt-BR" smtClean="0"/>
              <a:pPr/>
              <a:t>25/4/2012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B3ED9232-5568-4CF8-B43B-752B6870B021}" type="slidenum">
              <a:rPr lang="pt-BR" smtClean="0"/>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p>
            <a:fld id="{5FB0D64D-60B9-4EA3-9A74-79A591FF3BE8}" type="datetime1">
              <a:rPr lang="pt-BR" smtClean="0"/>
              <a:pPr/>
              <a:t>25/4/2012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B3ED9232-5568-4CF8-B43B-752B6870B021}" type="slidenum">
              <a:rPr lang="pt-BR" smtClean="0"/>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A0436251-EBE1-4537-B450-16B1E57854A0}" type="datetime1">
              <a:rPr lang="pt-BR" smtClean="0"/>
              <a:pPr/>
              <a:t>25/4/2012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B3ED9232-5568-4CF8-B43B-752B6870B021}" type="slidenum">
              <a:rPr lang="pt-BR" smtClean="0"/>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48C556AE-93DB-4C5A-816D-0DA84AF8E7B8}" type="datetime1">
              <a:rPr lang="pt-BR" smtClean="0"/>
              <a:pPr/>
              <a:t>25/4/2012</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B3ED9232-5568-4CF8-B43B-752B6870B021}" type="slidenum">
              <a:rPr lang="pt-BR" smtClean="0"/>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p:txBody>
          <a:bodyPr/>
          <a:lstStyle/>
          <a:p>
            <a:fld id="{2A687F4C-F240-44CB-B46E-D8DB7199041B}" type="datetime1">
              <a:rPr lang="pt-BR" smtClean="0"/>
              <a:pPr/>
              <a:t>25/4/2012</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B3ED9232-5568-4CF8-B43B-752B6870B021}"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09A30A0A-27CF-4CBA-93ED-79309A0724D7}" type="datetime1">
              <a:rPr lang="pt-BR" smtClean="0"/>
              <a:pPr/>
              <a:t>25/4/2012</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B3ED9232-5568-4CF8-B43B-752B6870B021}"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899DCABB-DF97-4021-9CC5-8A3E75BC6BEC}" type="datetime1">
              <a:rPr lang="pt-BR" smtClean="0"/>
              <a:pPr/>
              <a:t>25/4/2012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B3ED9232-5568-4CF8-B43B-752B6870B021}"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04B3480E-4DA7-4BCD-895F-A36058438EDC}" type="datetime1">
              <a:rPr lang="pt-BR" smtClean="0"/>
              <a:pPr/>
              <a:t>25/4/2012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B3ED9232-5568-4CF8-B43B-752B6870B021}" type="slidenum">
              <a:rPr lang="pt-BR" smtClean="0"/>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211A96-0F6D-4C81-9AE4-96D4C5039CAF}" type="datetime1">
              <a:rPr lang="pt-BR" smtClean="0"/>
              <a:pPr/>
              <a:t>25/4/2012</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ED9232-5568-4CF8-B43B-752B6870B021}"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gif"/><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gif"/><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gif"/><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0" y="2130425"/>
            <a:ext cx="9144000" cy="1470025"/>
          </a:xfrm>
          <a:solidFill>
            <a:schemeClr val="accent2">
              <a:lumMod val="60000"/>
              <a:lumOff val="40000"/>
              <a:alpha val="74000"/>
            </a:schemeClr>
          </a:solidFill>
        </p:spPr>
        <p:txBody>
          <a:bodyPr>
            <a:normAutofit/>
          </a:bodyPr>
          <a:lstStyle/>
          <a:p>
            <a:r>
              <a:rPr lang="pt-BR" sz="8800" b="1" dirty="0" smtClean="0">
                <a:solidFill>
                  <a:schemeClr val="bg1"/>
                </a:solidFill>
                <a:effectLst>
                  <a:outerShdw blurRad="38100" dist="38100" dir="2700000" algn="tl">
                    <a:srgbClr val="000000">
                      <a:alpha val="43137"/>
                    </a:srgbClr>
                  </a:outerShdw>
                </a:effectLst>
                <a:latin typeface="OCR A Extended" pitchFamily="50" charset="0"/>
              </a:rPr>
              <a:t>ASTRONOMIA</a:t>
            </a:r>
            <a:endParaRPr lang="pt-BR" sz="8800" b="1" dirty="0">
              <a:solidFill>
                <a:schemeClr val="bg1"/>
              </a:solidFill>
              <a:effectLst>
                <a:outerShdw blurRad="38100" dist="38100" dir="2700000" algn="tl">
                  <a:srgbClr val="000000">
                    <a:alpha val="43137"/>
                  </a:srgbClr>
                </a:outerShdw>
              </a:effectLst>
              <a:latin typeface="OCR A Extended" pitchFamily="50" charset="0"/>
            </a:endParaRPr>
          </a:p>
        </p:txBody>
      </p:sp>
      <p:sp>
        <p:nvSpPr>
          <p:cNvPr id="4" name="Subtítulo 2"/>
          <p:cNvSpPr>
            <a:spLocks noGrp="1"/>
          </p:cNvSpPr>
          <p:nvPr>
            <p:ph type="subTitle" idx="1"/>
          </p:nvPr>
        </p:nvSpPr>
        <p:spPr>
          <a:xfrm>
            <a:off x="1371600" y="3886200"/>
            <a:ext cx="6400800" cy="1847056"/>
          </a:xfrm>
          <a:solidFill>
            <a:schemeClr val="accent4">
              <a:lumMod val="40000"/>
              <a:lumOff val="60000"/>
              <a:alpha val="32000"/>
            </a:schemeClr>
          </a:solidFill>
          <a:ln w="41275" cmpd="sng">
            <a:solidFill>
              <a:schemeClr val="tx1"/>
            </a:solidFill>
          </a:ln>
        </p:spPr>
        <p:txBody>
          <a:bodyPr>
            <a:normAutofit/>
          </a:bodyPr>
          <a:lstStyle/>
          <a:p>
            <a:r>
              <a:rPr lang="pt-BR" b="1" dirty="0" smtClean="0">
                <a:solidFill>
                  <a:schemeClr val="bg1"/>
                </a:solidFill>
                <a:effectLst>
                  <a:outerShdw blurRad="38100" dist="38100" dir="2700000" algn="tl">
                    <a:srgbClr val="000000">
                      <a:alpha val="43137"/>
                    </a:srgbClr>
                  </a:outerShdw>
                </a:effectLst>
              </a:rPr>
              <a:t>PROFESSOR: DEMETRIUS LEÃO</a:t>
            </a:r>
          </a:p>
          <a:p>
            <a:r>
              <a:rPr lang="pt-BR" b="1" dirty="0" smtClean="0">
                <a:solidFill>
                  <a:schemeClr val="bg1"/>
                </a:solidFill>
                <a:effectLst>
                  <a:outerShdw blurRad="38100" dist="38100" dir="2700000" algn="tl">
                    <a:srgbClr val="000000">
                      <a:alpha val="43137"/>
                    </a:srgbClr>
                  </a:outerShdw>
                </a:effectLst>
              </a:rPr>
              <a:t>SÉRIE: 1º ANO</a:t>
            </a:r>
          </a:p>
          <a:p>
            <a:r>
              <a:rPr lang="pt-BR" b="1" dirty="0" smtClean="0">
                <a:solidFill>
                  <a:schemeClr val="bg1"/>
                </a:solidFill>
                <a:effectLst>
                  <a:outerShdw blurRad="38100" dist="38100" dir="2700000" algn="tl">
                    <a:srgbClr val="000000">
                      <a:alpha val="43137"/>
                    </a:srgbClr>
                  </a:outerShdw>
                </a:effectLst>
              </a:rPr>
              <a:t>DISCIPLINA: FÍSICA 1</a:t>
            </a:r>
            <a:endParaRPr lang="pt-BR" b="1" dirty="0">
              <a:solidFill>
                <a:schemeClr val="bg1"/>
              </a:solidFill>
              <a:effectLst>
                <a:outerShdw blurRad="38100" dist="38100" dir="2700000" algn="tl">
                  <a:srgbClr val="000000">
                    <a:alpha val="43137"/>
                  </a:srgbClr>
                </a:outerShdw>
              </a:effectLst>
            </a:endParaRPr>
          </a:p>
        </p:txBody>
      </p:sp>
      <p:sp>
        <p:nvSpPr>
          <p:cNvPr id="5" name="Espaço Reservado para Número de Slide 4"/>
          <p:cNvSpPr>
            <a:spLocks noGrp="1"/>
          </p:cNvSpPr>
          <p:nvPr>
            <p:ph type="sldNum" sz="quarter" idx="12"/>
          </p:nvPr>
        </p:nvSpPr>
        <p:spPr/>
        <p:txBody>
          <a:bodyPr/>
          <a:lstStyle/>
          <a:p>
            <a:fld id="{B3ED9232-5568-4CF8-B43B-752B6870B021}" type="slidenum">
              <a:rPr lang="pt-BR" smtClean="0"/>
              <a:pPr/>
              <a:t>1</a:t>
            </a:fld>
            <a:endParaRPr lang="pt-B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lum bright="-20000" contrast="40000"/>
          </a:blip>
          <a:srcRect/>
          <a:stretch>
            <a:fillRect/>
          </a:stretch>
        </p:blipFill>
        <p:spPr bwMode="auto">
          <a:xfrm>
            <a:off x="1187624" y="197169"/>
            <a:ext cx="6552728" cy="6535484"/>
          </a:xfrm>
          <a:prstGeom prst="rect">
            <a:avLst/>
          </a:prstGeom>
          <a:noFill/>
          <a:ln w="9525">
            <a:noFill/>
            <a:miter lim="800000"/>
            <a:headEnd/>
            <a:tailEnd/>
          </a:ln>
        </p:spPr>
      </p:pic>
      <p:sp>
        <p:nvSpPr>
          <p:cNvPr id="3" name="Espaço Reservado para Número de Slide 2"/>
          <p:cNvSpPr>
            <a:spLocks noGrp="1"/>
          </p:cNvSpPr>
          <p:nvPr>
            <p:ph type="sldNum" sz="quarter" idx="12"/>
          </p:nvPr>
        </p:nvSpPr>
        <p:spPr/>
        <p:txBody>
          <a:bodyPr/>
          <a:lstStyle/>
          <a:p>
            <a:fld id="{B3ED9232-5568-4CF8-B43B-752B6870B021}" type="slidenum">
              <a:rPr lang="pt-BR" smtClean="0"/>
              <a:pPr/>
              <a:t>10</a:t>
            </a:fld>
            <a:endParaRPr lang="pt-B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27384"/>
            <a:ext cx="9144000" cy="1143000"/>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pt-BR" b="1" dirty="0" smtClean="0">
                <a:effectLst>
                  <a:outerShdw blurRad="38100" dist="38100" dir="2700000" algn="tl">
                    <a:srgbClr val="000000">
                      <a:alpha val="43137"/>
                    </a:srgbClr>
                  </a:outerShdw>
                </a:effectLst>
              </a:rPr>
              <a:t>Para algumas pessoas, a Terra era Plana... </a:t>
            </a:r>
            <a:endParaRPr lang="pt-BR" b="1" dirty="0">
              <a:effectLst>
                <a:outerShdw blurRad="38100" dist="38100" dir="2700000" algn="tl">
                  <a:srgbClr val="000000">
                    <a:alpha val="43137"/>
                  </a:srgbClr>
                </a:outerShdw>
              </a:effectLst>
            </a:endParaRPr>
          </a:p>
        </p:txBody>
      </p:sp>
      <p:sp>
        <p:nvSpPr>
          <p:cNvPr id="3" name="Espaço Reservado para Conteúdo 2"/>
          <p:cNvSpPr>
            <a:spLocks noGrp="1"/>
          </p:cNvSpPr>
          <p:nvPr>
            <p:ph idx="1"/>
          </p:nvPr>
        </p:nvSpPr>
        <p:spPr/>
        <p:txBody>
          <a:bodyPr/>
          <a:lstStyle/>
          <a:p>
            <a:endParaRPr lang="pt-BR"/>
          </a:p>
        </p:txBody>
      </p:sp>
      <p:pic>
        <p:nvPicPr>
          <p:cNvPr id="4" name="Picture 4"/>
          <p:cNvPicPr>
            <a:picLocks noChangeAspect="1" noChangeArrowheads="1"/>
          </p:cNvPicPr>
          <p:nvPr/>
        </p:nvPicPr>
        <p:blipFill>
          <a:blip r:embed="rId3" cstate="print">
            <a:lum bright="-12000" contrast="24000"/>
          </a:blip>
          <a:srcRect/>
          <a:stretch>
            <a:fillRect/>
          </a:stretch>
        </p:blipFill>
        <p:spPr bwMode="auto">
          <a:xfrm>
            <a:off x="251520" y="1492250"/>
            <a:ext cx="8675688" cy="5365750"/>
          </a:xfrm>
          <a:prstGeom prst="rect">
            <a:avLst/>
          </a:prstGeom>
          <a:noFill/>
          <a:ln w="9525">
            <a:noFill/>
            <a:miter lim="800000"/>
            <a:headEnd/>
            <a:tailEnd/>
          </a:ln>
          <a:effectLst/>
        </p:spPr>
      </p:pic>
      <p:sp>
        <p:nvSpPr>
          <p:cNvPr id="5" name="Espaço Reservado para Número de Slide 4"/>
          <p:cNvSpPr>
            <a:spLocks noGrp="1"/>
          </p:cNvSpPr>
          <p:nvPr>
            <p:ph type="sldNum" sz="quarter" idx="12"/>
          </p:nvPr>
        </p:nvSpPr>
        <p:spPr/>
        <p:txBody>
          <a:bodyPr/>
          <a:lstStyle/>
          <a:p>
            <a:fld id="{B3ED9232-5568-4CF8-B43B-752B6870B021}" type="slidenum">
              <a:rPr lang="pt-BR" smtClean="0"/>
              <a:pPr/>
              <a:t>11</a:t>
            </a:fld>
            <a:endParaRPr lang="pt-B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lum bright="-20000" contrast="40000"/>
          </a:blip>
          <a:srcRect/>
          <a:stretch>
            <a:fillRect/>
          </a:stretch>
        </p:blipFill>
        <p:spPr bwMode="auto">
          <a:xfrm>
            <a:off x="1252166" y="1"/>
            <a:ext cx="6776218" cy="6858000"/>
          </a:xfrm>
          <a:prstGeom prst="rect">
            <a:avLst/>
          </a:prstGeom>
          <a:noFill/>
          <a:ln w="9525">
            <a:noFill/>
            <a:miter lim="800000"/>
            <a:headEnd/>
            <a:tailEnd/>
          </a:ln>
        </p:spPr>
      </p:pic>
      <p:sp>
        <p:nvSpPr>
          <p:cNvPr id="3" name="Espaço Reservado para Número de Slide 2"/>
          <p:cNvSpPr>
            <a:spLocks noGrp="1"/>
          </p:cNvSpPr>
          <p:nvPr>
            <p:ph type="sldNum" sz="quarter" idx="12"/>
          </p:nvPr>
        </p:nvSpPr>
        <p:spPr/>
        <p:txBody>
          <a:bodyPr/>
          <a:lstStyle/>
          <a:p>
            <a:fld id="{B3ED9232-5568-4CF8-B43B-752B6870B021}" type="slidenum">
              <a:rPr lang="pt-BR" smtClean="0"/>
              <a:pPr/>
              <a:t>12</a:t>
            </a:fld>
            <a:endParaRPr lang="pt-B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2"/>
          <p:cNvSpPr txBox="1">
            <a:spLocks/>
          </p:cNvSpPr>
          <p:nvPr/>
        </p:nvSpPr>
        <p:spPr>
          <a:xfrm>
            <a:off x="-180528" y="476673"/>
            <a:ext cx="9144000" cy="2736304"/>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pt-BR" sz="4000" b="1" i="1" u="none" strike="noStrike" kern="1200" cap="none" spc="0" normalizeH="0" baseline="0" noProof="0" dirty="0" smtClean="0">
                <a:ln>
                  <a:noFill/>
                </a:ln>
                <a:solidFill>
                  <a:schemeClr val="tx1"/>
                </a:solidFill>
                <a:effectLst/>
                <a:uLnTx/>
                <a:uFillTx/>
                <a:latin typeface="+mn-lt"/>
                <a:ea typeface="+mn-ea"/>
                <a:cs typeface="+mn-cs"/>
              </a:rPr>
              <a:t>	</a:t>
            </a:r>
            <a:r>
              <a:rPr kumimoji="0" lang="pt-BR" sz="4000" b="1" i="1"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Aristóteles já supunha que a Terra fosse esférica por conta do formato da sombra da Terra sobre a Lua, durante eclipses.</a:t>
            </a:r>
            <a:endParaRPr kumimoji="0" lang="pt-BR" sz="4000" b="1"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10242" name="Picture 2"/>
          <p:cNvPicPr>
            <a:picLocks noChangeAspect="1" noChangeArrowheads="1"/>
          </p:cNvPicPr>
          <p:nvPr/>
        </p:nvPicPr>
        <p:blipFill>
          <a:blip r:embed="rId2" cstate="print"/>
          <a:srcRect/>
          <a:stretch>
            <a:fillRect/>
          </a:stretch>
        </p:blipFill>
        <p:spPr bwMode="auto">
          <a:xfrm>
            <a:off x="107504" y="3501008"/>
            <a:ext cx="3410876" cy="3174479"/>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3851920" y="4365104"/>
            <a:ext cx="4940027" cy="1561049"/>
          </a:xfrm>
          <a:prstGeom prst="rect">
            <a:avLst/>
          </a:prstGeom>
          <a:noFill/>
          <a:ln w="9525">
            <a:noFill/>
            <a:miter lim="800000"/>
            <a:headEnd/>
            <a:tailEnd/>
          </a:ln>
        </p:spPr>
      </p:pic>
      <p:sp>
        <p:nvSpPr>
          <p:cNvPr id="5" name="Espaço Reservado para Número de Slide 4"/>
          <p:cNvSpPr>
            <a:spLocks noGrp="1"/>
          </p:cNvSpPr>
          <p:nvPr>
            <p:ph type="sldNum" sz="quarter" idx="12"/>
          </p:nvPr>
        </p:nvSpPr>
        <p:spPr/>
        <p:txBody>
          <a:bodyPr/>
          <a:lstStyle/>
          <a:p>
            <a:fld id="{B3ED9232-5568-4CF8-B43B-752B6870B021}" type="slidenum">
              <a:rPr lang="pt-BR" smtClean="0"/>
              <a:pPr/>
              <a:t>13</a:t>
            </a:fld>
            <a:endParaRPr lang="pt-B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BR"/>
          </a:p>
        </p:txBody>
      </p:sp>
      <p:sp>
        <p:nvSpPr>
          <p:cNvPr id="3" name="Espaço Reservado para Conteúdo 2"/>
          <p:cNvSpPr>
            <a:spLocks noGrp="1"/>
          </p:cNvSpPr>
          <p:nvPr>
            <p:ph idx="1"/>
          </p:nvPr>
        </p:nvSpPr>
        <p:spPr/>
        <p:txBody>
          <a:bodyPr/>
          <a:lstStyle/>
          <a:p>
            <a:endParaRPr lang="pt-BR"/>
          </a:p>
        </p:txBody>
      </p:sp>
      <p:pic>
        <p:nvPicPr>
          <p:cNvPr id="4" name="Picture 2"/>
          <p:cNvPicPr>
            <a:picLocks noChangeAspect="1" noChangeArrowheads="1"/>
          </p:cNvPicPr>
          <p:nvPr/>
        </p:nvPicPr>
        <p:blipFill>
          <a:blip r:embed="rId2" cstate="print"/>
          <a:srcRect/>
          <a:stretch>
            <a:fillRect/>
          </a:stretch>
        </p:blipFill>
        <p:spPr bwMode="auto">
          <a:xfrm>
            <a:off x="1" y="0"/>
            <a:ext cx="9172574" cy="6858000"/>
          </a:xfrm>
          <a:prstGeom prst="rect">
            <a:avLst/>
          </a:prstGeom>
          <a:noFill/>
          <a:ln w="9525">
            <a:noFill/>
            <a:miter lim="800000"/>
            <a:headEnd/>
            <a:tailEnd/>
          </a:ln>
          <a:effectLst/>
        </p:spPr>
      </p:pic>
      <p:sp>
        <p:nvSpPr>
          <p:cNvPr id="5" name="Espaço Reservado para Número de Slide 4"/>
          <p:cNvSpPr>
            <a:spLocks noGrp="1"/>
          </p:cNvSpPr>
          <p:nvPr>
            <p:ph type="sldNum" sz="quarter" idx="12"/>
          </p:nvPr>
        </p:nvSpPr>
        <p:spPr/>
        <p:txBody>
          <a:bodyPr/>
          <a:lstStyle/>
          <a:p>
            <a:fld id="{B3ED9232-5568-4CF8-B43B-752B6870B021}" type="slidenum">
              <a:rPr lang="pt-BR" smtClean="0"/>
              <a:pPr/>
              <a:t>14</a:t>
            </a:fld>
            <a:endParaRPr lang="pt-B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Cellarius_ptolemaic_system_c1.jpg"/>
          <p:cNvPicPr>
            <a:picLocks noChangeAspect="1"/>
          </p:cNvPicPr>
          <p:nvPr/>
        </p:nvPicPr>
        <p:blipFill>
          <a:blip r:embed="rId2" cstate="print">
            <a:duotone>
              <a:schemeClr val="accent6">
                <a:shade val="45000"/>
                <a:satMod val="135000"/>
              </a:schemeClr>
              <a:prstClr val="white"/>
            </a:duotone>
            <a:lum bright="39000" contrast="-8000"/>
          </a:blip>
          <a:stretch>
            <a:fillRect/>
          </a:stretch>
        </p:blipFill>
        <p:spPr>
          <a:xfrm>
            <a:off x="1" y="99392"/>
            <a:ext cx="9144000" cy="6858000"/>
          </a:xfrm>
          <a:prstGeom prst="rect">
            <a:avLst/>
          </a:prstGeom>
        </p:spPr>
      </p:pic>
      <p:sp>
        <p:nvSpPr>
          <p:cNvPr id="2" name="Título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pt-BR" b="1" dirty="0" smtClean="0">
                <a:latin typeface="ArabBruD" pitchFamily="2" charset="0"/>
              </a:rPr>
              <a:t>Quem foi Nicolau Copérnico?</a:t>
            </a:r>
            <a:endParaRPr lang="pt-BR" b="1" dirty="0">
              <a:latin typeface="ArabBruD" pitchFamily="2" charset="0"/>
            </a:endParaRPr>
          </a:p>
        </p:txBody>
      </p:sp>
      <p:sp>
        <p:nvSpPr>
          <p:cNvPr id="3" name="Espaço Reservado para Conteúdo 2"/>
          <p:cNvSpPr>
            <a:spLocks noGrp="1"/>
          </p:cNvSpPr>
          <p:nvPr>
            <p:ph idx="1"/>
          </p:nvPr>
        </p:nvSpPr>
        <p:spPr>
          <a:xfrm>
            <a:off x="3000364" y="1600200"/>
            <a:ext cx="5686436" cy="4525963"/>
          </a:xfrm>
        </p:spPr>
        <p:txBody>
          <a:bodyPr/>
          <a:lstStyle/>
          <a:p>
            <a:pPr algn="just"/>
            <a:r>
              <a:rPr lang="pt-BR" b="1" dirty="0" smtClean="0"/>
              <a:t>Copérnico era membro da igreja, além de ser matemático e astrônomo. Nasceu na Polônia, em 1473 na cidade de </a:t>
            </a:r>
            <a:r>
              <a:rPr lang="pt-BR" b="1" dirty="0" err="1" smtClean="0"/>
              <a:t>Frauemburgo</a:t>
            </a:r>
            <a:r>
              <a:rPr lang="pt-BR" b="1" dirty="0" smtClean="0"/>
              <a:t>. Suas </a:t>
            </a:r>
            <a:r>
              <a:rPr lang="pt-BR" b="1" dirty="0" err="1" smtClean="0"/>
              <a:t>ideias</a:t>
            </a:r>
            <a:r>
              <a:rPr lang="pt-BR" b="1" dirty="0" smtClean="0"/>
              <a:t> foram divulgadas de forma mais contida, por conta das retaliações que poderia sofrer da igreja.</a:t>
            </a:r>
            <a:endParaRPr lang="pt-BR" b="1" dirty="0"/>
          </a:p>
        </p:txBody>
      </p:sp>
      <p:pic>
        <p:nvPicPr>
          <p:cNvPr id="2050" name="Picture 2"/>
          <p:cNvPicPr>
            <a:picLocks noChangeAspect="1" noChangeArrowheads="1"/>
          </p:cNvPicPr>
          <p:nvPr/>
        </p:nvPicPr>
        <p:blipFill>
          <a:blip r:embed="rId3" cstate="print"/>
          <a:srcRect/>
          <a:stretch>
            <a:fillRect/>
          </a:stretch>
        </p:blipFill>
        <p:spPr bwMode="auto">
          <a:xfrm>
            <a:off x="428596" y="2071678"/>
            <a:ext cx="2357454" cy="34166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Espaço Reservado para Número de Slide 5"/>
          <p:cNvSpPr>
            <a:spLocks noGrp="1"/>
          </p:cNvSpPr>
          <p:nvPr>
            <p:ph type="sldNum" sz="quarter" idx="12"/>
          </p:nvPr>
        </p:nvSpPr>
        <p:spPr/>
        <p:txBody>
          <a:bodyPr/>
          <a:lstStyle/>
          <a:p>
            <a:fld id="{B3ED9232-5568-4CF8-B43B-752B6870B021}" type="slidenum">
              <a:rPr lang="pt-BR" smtClean="0"/>
              <a:pPr/>
              <a:t>15</a:t>
            </a:fld>
            <a:endParaRPr lang="pt-B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57200" y="116632"/>
            <a:ext cx="8229600" cy="1143000"/>
          </a:xfrm>
        </p:spPr>
        <p:style>
          <a:lnRef idx="3">
            <a:schemeClr val="lt1"/>
          </a:lnRef>
          <a:fillRef idx="1">
            <a:schemeClr val="accent4"/>
          </a:fillRef>
          <a:effectRef idx="1">
            <a:schemeClr val="accent4"/>
          </a:effectRef>
          <a:fontRef idx="minor">
            <a:schemeClr val="lt1"/>
          </a:fontRef>
        </p:style>
        <p:txBody>
          <a:bodyPr/>
          <a:lstStyle/>
          <a:p>
            <a:r>
              <a:rPr lang="pt-BR" b="1" dirty="0" smtClean="0"/>
              <a:t>TYCHO BRAHE</a:t>
            </a:r>
            <a:endParaRPr lang="pt-BR" b="1" dirty="0"/>
          </a:p>
        </p:txBody>
      </p:sp>
      <p:sp>
        <p:nvSpPr>
          <p:cNvPr id="4" name="Espaço Reservado para Conteúdo 2"/>
          <p:cNvSpPr txBox="1">
            <a:spLocks/>
          </p:cNvSpPr>
          <p:nvPr/>
        </p:nvSpPr>
        <p:spPr>
          <a:xfrm>
            <a:off x="0" y="1556792"/>
            <a:ext cx="5580112" cy="5301208"/>
          </a:xfrm>
          <a:prstGeom prst="rect">
            <a:avLst/>
          </a:prstGeom>
        </p:spPr>
        <p:txBody>
          <a:bodyPr vert="horz" lIns="91440" tIns="45720" rIns="91440" bIns="45720" rtlCol="0">
            <a:normAutofit fontScale="92500" lnSpcReduction="20000"/>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pt-BR" sz="3200" b="1" i="0" u="none" strike="noStrike" kern="1200" cap="none" spc="0" normalizeH="0" baseline="0" noProof="0" dirty="0" smtClean="0">
                <a:ln>
                  <a:noFill/>
                </a:ln>
                <a:solidFill>
                  <a:schemeClr val="tx1"/>
                </a:solidFill>
                <a:effectLst/>
                <a:uLnTx/>
                <a:uFillTx/>
                <a:latin typeface="+mn-lt"/>
                <a:ea typeface="+mn-ea"/>
                <a:cs typeface="+mn-cs"/>
              </a:rPr>
              <a:t>Em 1577, ao medir a posição de um cometa, </a:t>
            </a:r>
            <a:r>
              <a:rPr kumimoji="0" lang="pt-BR" sz="3200" b="1" i="0" u="none" strike="noStrike" kern="1200" cap="none" spc="0" normalizeH="0" baseline="0" noProof="0" dirty="0" err="1" smtClean="0">
                <a:ln>
                  <a:noFill/>
                </a:ln>
                <a:solidFill>
                  <a:schemeClr val="tx1"/>
                </a:solidFill>
                <a:effectLst/>
                <a:uLnTx/>
                <a:uFillTx/>
                <a:latin typeface="+mn-lt"/>
                <a:ea typeface="+mn-ea"/>
                <a:cs typeface="+mn-cs"/>
              </a:rPr>
              <a:t>Tycho</a:t>
            </a:r>
            <a:r>
              <a:rPr kumimoji="0" lang="pt-BR" sz="3200" b="1" i="0" u="none" strike="noStrike" kern="1200" cap="none" spc="0" normalizeH="0" baseline="0" noProof="0" dirty="0" smtClean="0">
                <a:ln>
                  <a:noFill/>
                </a:ln>
                <a:solidFill>
                  <a:schemeClr val="tx1"/>
                </a:solidFill>
                <a:effectLst/>
                <a:uLnTx/>
                <a:uFillTx/>
                <a:latin typeface="+mn-lt"/>
                <a:ea typeface="+mn-ea"/>
                <a:cs typeface="+mn-cs"/>
              </a:rPr>
              <a:t> </a:t>
            </a:r>
            <a:r>
              <a:rPr kumimoji="0" lang="pt-BR" sz="3200" b="1" i="0" u="none" strike="noStrike" kern="1200" cap="none" spc="0" normalizeH="0" baseline="0" noProof="0" dirty="0" err="1" smtClean="0">
                <a:ln>
                  <a:noFill/>
                </a:ln>
                <a:solidFill>
                  <a:schemeClr val="tx1"/>
                </a:solidFill>
                <a:effectLst/>
                <a:uLnTx/>
                <a:uFillTx/>
                <a:latin typeface="+mn-lt"/>
                <a:ea typeface="+mn-ea"/>
                <a:cs typeface="+mn-cs"/>
              </a:rPr>
              <a:t>Brahe</a:t>
            </a:r>
            <a:r>
              <a:rPr kumimoji="0" lang="pt-BR" sz="3200" b="1" i="0" u="none" strike="noStrike" kern="1200" cap="none" spc="0" normalizeH="0" baseline="0" noProof="0" dirty="0" smtClean="0">
                <a:ln>
                  <a:noFill/>
                </a:ln>
                <a:solidFill>
                  <a:schemeClr val="tx1"/>
                </a:solidFill>
                <a:effectLst/>
                <a:uLnTx/>
                <a:uFillTx/>
                <a:latin typeface="+mn-lt"/>
                <a:ea typeface="+mn-ea"/>
                <a:cs typeface="+mn-cs"/>
              </a:rPr>
              <a:t>, chegou a conclusão de que este objeto estava além da esfera da Lua. Este cometa atravessava várias “esferas”. Se tais esferas, de fato, existissem, elas estariam sendo estilhaçadas. Como nada disso foi notado, esse modelo das esferas foi caindo em desuso. Falava-se, agora, então, em órbita dos planetas, e não mais em esferas.</a:t>
            </a:r>
            <a:endParaRPr kumimoji="0" lang="pt-BR" sz="3200" b="1" i="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2"/>
          <p:cNvPicPr>
            <a:picLocks noChangeAspect="1" noChangeArrowheads="1"/>
          </p:cNvPicPr>
          <p:nvPr/>
        </p:nvPicPr>
        <p:blipFill>
          <a:blip r:embed="rId2" cstate="print"/>
          <a:srcRect/>
          <a:stretch>
            <a:fillRect/>
          </a:stretch>
        </p:blipFill>
        <p:spPr bwMode="auto">
          <a:xfrm>
            <a:off x="5724128" y="1858890"/>
            <a:ext cx="3267482" cy="4162398"/>
          </a:xfrm>
          <a:prstGeom prst="rect">
            <a:avLst/>
          </a:prstGeom>
          <a:ln>
            <a:noFill/>
          </a:ln>
          <a:effectLst>
            <a:outerShdw blurRad="292100" dist="139700" dir="2700000" algn="tl" rotWithShape="0">
              <a:srgbClr val="333333">
                <a:alpha val="65000"/>
              </a:srgbClr>
            </a:outerShdw>
          </a:effectLst>
        </p:spPr>
      </p:pic>
      <p:sp>
        <p:nvSpPr>
          <p:cNvPr id="6" name="Espaço Reservado para Número de Slide 5"/>
          <p:cNvSpPr>
            <a:spLocks noGrp="1"/>
          </p:cNvSpPr>
          <p:nvPr>
            <p:ph type="sldNum" sz="quarter" idx="12"/>
          </p:nvPr>
        </p:nvSpPr>
        <p:spPr/>
        <p:txBody>
          <a:bodyPr/>
          <a:lstStyle/>
          <a:p>
            <a:fld id="{B3ED9232-5568-4CF8-B43B-752B6870B021}" type="slidenum">
              <a:rPr lang="pt-BR" smtClean="0"/>
              <a:pPr/>
              <a:t>16</a:t>
            </a:fld>
            <a:endParaRPr lang="pt-B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0" y="5085184"/>
            <a:ext cx="9144000" cy="1772816"/>
          </a:xfrm>
        </p:spPr>
        <p:txBody>
          <a:bodyPr>
            <a:normAutofit fontScale="90000"/>
          </a:bodyPr>
          <a:lstStyle/>
          <a:p>
            <a:r>
              <a:rPr lang="pt-BR" b="1" i="1" smtClean="0">
                <a:effectLst>
                  <a:outerShdw blurRad="38100" dist="38100" dir="2700000" algn="tl">
                    <a:srgbClr val="000000">
                      <a:alpha val="43137"/>
                    </a:srgbClr>
                  </a:outerShdw>
                </a:effectLst>
              </a:rPr>
              <a:t>Galileu Galilei e Jonhannes Kepler também acreditavam ser o Sol o centro do Universo.</a:t>
            </a:r>
            <a:endParaRPr lang="pt-BR" b="1" i="1" dirty="0">
              <a:effectLst>
                <a:outerShdw blurRad="38100" dist="38100" dir="2700000" algn="tl">
                  <a:srgbClr val="000000">
                    <a:alpha val="43137"/>
                  </a:srgbClr>
                </a:outerShdw>
              </a:effectLst>
            </a:endParaRPr>
          </a:p>
        </p:txBody>
      </p:sp>
      <p:pic>
        <p:nvPicPr>
          <p:cNvPr id="11266" name="Picture 2"/>
          <p:cNvPicPr>
            <a:picLocks noChangeAspect="1" noChangeArrowheads="1"/>
          </p:cNvPicPr>
          <p:nvPr/>
        </p:nvPicPr>
        <p:blipFill>
          <a:blip r:embed="rId2" cstate="print"/>
          <a:srcRect/>
          <a:stretch>
            <a:fillRect/>
          </a:stretch>
        </p:blipFill>
        <p:spPr bwMode="auto">
          <a:xfrm>
            <a:off x="179512" y="188640"/>
            <a:ext cx="3600400" cy="45615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267" name="Picture 3"/>
          <p:cNvPicPr>
            <a:picLocks noChangeAspect="1" noChangeArrowheads="1"/>
          </p:cNvPicPr>
          <p:nvPr/>
        </p:nvPicPr>
        <p:blipFill>
          <a:blip r:embed="rId3" cstate="print">
            <a:lum bright="20000"/>
          </a:blip>
          <a:srcRect/>
          <a:stretch>
            <a:fillRect/>
          </a:stretch>
        </p:blipFill>
        <p:spPr bwMode="auto">
          <a:xfrm>
            <a:off x="5292081" y="188640"/>
            <a:ext cx="3672408" cy="45365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Espaço Reservado para Número de Slide 4"/>
          <p:cNvSpPr>
            <a:spLocks noGrp="1"/>
          </p:cNvSpPr>
          <p:nvPr>
            <p:ph type="sldNum" sz="quarter" idx="12"/>
          </p:nvPr>
        </p:nvSpPr>
        <p:spPr/>
        <p:txBody>
          <a:bodyPr/>
          <a:lstStyle/>
          <a:p>
            <a:fld id="{B3ED9232-5568-4CF8-B43B-752B6870B021}" type="slidenum">
              <a:rPr lang="pt-BR" smtClean="0"/>
              <a:pPr/>
              <a:t>17</a:t>
            </a:fld>
            <a:endParaRPr lang="pt-B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67544" y="197768"/>
            <a:ext cx="8229600" cy="1143000"/>
          </a:xfrm>
        </p:spPr>
        <p:style>
          <a:lnRef idx="1">
            <a:schemeClr val="accent1"/>
          </a:lnRef>
          <a:fillRef idx="2">
            <a:schemeClr val="accent1"/>
          </a:fillRef>
          <a:effectRef idx="1">
            <a:schemeClr val="accent1"/>
          </a:effectRef>
          <a:fontRef idx="minor">
            <a:schemeClr val="dk1"/>
          </a:fontRef>
        </p:style>
        <p:txBody>
          <a:bodyPr/>
          <a:lstStyle/>
          <a:p>
            <a:r>
              <a:rPr lang="pt-BR" dirty="0" smtClean="0">
                <a:latin typeface="ArabBruD" pitchFamily="2" charset="0"/>
              </a:rPr>
              <a:t>As observações de Galileu </a:t>
            </a:r>
            <a:r>
              <a:rPr lang="pt-BR" dirty="0" err="1" smtClean="0">
                <a:latin typeface="ArabBruD" pitchFamily="2" charset="0"/>
              </a:rPr>
              <a:t>Galilei</a:t>
            </a:r>
            <a:endParaRPr lang="pt-BR" dirty="0">
              <a:latin typeface="ArabBruD" pitchFamily="2" charset="0"/>
            </a:endParaRPr>
          </a:p>
        </p:txBody>
      </p:sp>
      <p:sp>
        <p:nvSpPr>
          <p:cNvPr id="3" name="Espaço Reservado para Conteúdo 2"/>
          <p:cNvSpPr>
            <a:spLocks noGrp="1"/>
          </p:cNvSpPr>
          <p:nvPr>
            <p:ph idx="1"/>
          </p:nvPr>
        </p:nvSpPr>
        <p:spPr>
          <a:xfrm>
            <a:off x="0" y="1357298"/>
            <a:ext cx="5643570" cy="4768865"/>
          </a:xfrm>
        </p:spPr>
        <p:txBody>
          <a:bodyPr>
            <a:normAutofit fontScale="92500" lnSpcReduction="10000"/>
          </a:bodyPr>
          <a:lstStyle/>
          <a:p>
            <a:pPr algn="just"/>
            <a:r>
              <a:rPr lang="pt-BR" dirty="0" smtClean="0"/>
              <a:t>Galileu foi um físico, matemático e astrônomo italiano, que viveu no século XVI. Utilizou pela primeira vez um telescópio para observar o céu. Ele observou Júpiter e notou que nem todos os corpos celestes giravam em torno da Terra – haviam 4 objetos que giravam em torno de Júpiter. Este fato serviu para sustentar as </a:t>
            </a:r>
            <a:r>
              <a:rPr lang="pt-BR" dirty="0" err="1" smtClean="0"/>
              <a:t>ideias</a:t>
            </a:r>
            <a:r>
              <a:rPr lang="pt-BR" dirty="0" smtClean="0"/>
              <a:t> de Copérnico.</a:t>
            </a:r>
            <a:endParaRPr lang="pt-BR" dirty="0"/>
          </a:p>
        </p:txBody>
      </p:sp>
      <p:pic>
        <p:nvPicPr>
          <p:cNvPr id="4098" name="Picture 2"/>
          <p:cNvPicPr>
            <a:picLocks noChangeAspect="1" noChangeArrowheads="1"/>
          </p:cNvPicPr>
          <p:nvPr/>
        </p:nvPicPr>
        <p:blipFill>
          <a:blip r:embed="rId2" cstate="print"/>
          <a:srcRect/>
          <a:stretch>
            <a:fillRect/>
          </a:stretch>
        </p:blipFill>
        <p:spPr bwMode="auto">
          <a:xfrm>
            <a:off x="5786478" y="1785926"/>
            <a:ext cx="3143240" cy="3730558"/>
          </a:xfrm>
          <a:prstGeom prst="rect">
            <a:avLst/>
          </a:prstGeom>
          <a:ln>
            <a:noFill/>
          </a:ln>
          <a:effectLst>
            <a:outerShdw blurRad="190500" algn="tl" rotWithShape="0">
              <a:srgbClr val="000000">
                <a:alpha val="70000"/>
              </a:srgbClr>
            </a:outerShdw>
          </a:effectLst>
        </p:spPr>
      </p:pic>
      <p:sp>
        <p:nvSpPr>
          <p:cNvPr id="5" name="Espaço Reservado para Número de Slide 4"/>
          <p:cNvSpPr>
            <a:spLocks noGrp="1"/>
          </p:cNvSpPr>
          <p:nvPr>
            <p:ph type="sldNum" sz="quarter" idx="12"/>
          </p:nvPr>
        </p:nvSpPr>
        <p:spPr/>
        <p:txBody>
          <a:bodyPr/>
          <a:lstStyle/>
          <a:p>
            <a:fld id="{B3ED9232-5568-4CF8-B43B-752B6870B021}" type="slidenum">
              <a:rPr lang="pt-BR" smtClean="0"/>
              <a:pPr/>
              <a:t>18</a:t>
            </a:fld>
            <a:endParaRPr lang="pt-B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BR"/>
          </a:p>
        </p:txBody>
      </p:sp>
      <p:sp>
        <p:nvSpPr>
          <p:cNvPr id="3" name="Espaço Reservado para Conteúdo 2"/>
          <p:cNvSpPr>
            <a:spLocks noGrp="1"/>
          </p:cNvSpPr>
          <p:nvPr>
            <p:ph idx="1"/>
          </p:nvPr>
        </p:nvSpPr>
        <p:spPr/>
        <p:txBody>
          <a:bodyPr/>
          <a:lstStyle/>
          <a:p>
            <a:endParaRPr lang="pt-BR"/>
          </a:p>
        </p:txBody>
      </p:sp>
      <p:pic>
        <p:nvPicPr>
          <p:cNvPr id="4" name="Picture 2"/>
          <p:cNvPicPr>
            <a:picLocks noChangeAspect="1" noChangeArrowheads="1"/>
          </p:cNvPicPr>
          <p:nvPr/>
        </p:nvPicPr>
        <p:blipFill>
          <a:blip r:embed="rId2" cstate="print"/>
          <a:srcRect/>
          <a:stretch>
            <a:fillRect/>
          </a:stretch>
        </p:blipFill>
        <p:spPr bwMode="auto">
          <a:xfrm>
            <a:off x="-1" y="0"/>
            <a:ext cx="9147739" cy="6858024"/>
          </a:xfrm>
          <a:prstGeom prst="rect">
            <a:avLst/>
          </a:prstGeom>
          <a:noFill/>
          <a:ln w="9525">
            <a:noFill/>
            <a:miter lim="800000"/>
            <a:headEnd/>
            <a:tailEnd/>
          </a:ln>
          <a:effectLst/>
        </p:spPr>
      </p:pic>
      <p:sp>
        <p:nvSpPr>
          <p:cNvPr id="5" name="Espaço Reservado para Número de Slide 4"/>
          <p:cNvSpPr>
            <a:spLocks noGrp="1"/>
          </p:cNvSpPr>
          <p:nvPr>
            <p:ph type="sldNum" sz="quarter" idx="12"/>
          </p:nvPr>
        </p:nvSpPr>
        <p:spPr/>
        <p:txBody>
          <a:bodyPr/>
          <a:lstStyle/>
          <a:p>
            <a:fld id="{B3ED9232-5568-4CF8-B43B-752B6870B021}" type="slidenum">
              <a:rPr lang="pt-BR" smtClean="0"/>
              <a:pPr/>
              <a:t>19</a:t>
            </a:fld>
            <a:endParaRPr lang="pt-B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80528" y="1124744"/>
            <a:ext cx="9144000" cy="3345235"/>
          </a:xfrm>
        </p:spPr>
        <p:txBody>
          <a:bodyPr>
            <a:normAutofit fontScale="92500" lnSpcReduction="20000"/>
          </a:bodyPr>
          <a:lstStyle/>
          <a:p>
            <a:pPr algn="ctr">
              <a:buNone/>
            </a:pPr>
            <a:r>
              <a:rPr lang="pt-BR" dirty="0" smtClean="0"/>
              <a:t>	</a:t>
            </a:r>
            <a:r>
              <a:rPr lang="pt-BR" b="1" i="1" dirty="0" smtClean="0"/>
              <a:t>Você é líder de uma grande tribo nômade. Nas regiões pelas quais já passaram, os recursos naturais (frutas e raízes) já estão escassos. Por esse motivo, diversos integrantes da comunidade já passaram a dominar técnicas rudimentares de plantação. Por outro lado, várias colheitas já foram perdidas pela falta de chuva, em algumas épocas. O que fazer para não mais perder colheitas e conseguir alimentar seu grupo?</a:t>
            </a:r>
            <a:endParaRPr lang="pt-BR" b="1" i="1" dirty="0"/>
          </a:p>
        </p:txBody>
      </p:sp>
      <p:sp>
        <p:nvSpPr>
          <p:cNvPr id="6" name="Título 1"/>
          <p:cNvSpPr>
            <a:spLocks noGrp="1"/>
          </p:cNvSpPr>
          <p:nvPr>
            <p:ph type="title"/>
          </p:nvPr>
        </p:nvSpPr>
        <p:spPr>
          <a:xfrm>
            <a:off x="0" y="53752"/>
            <a:ext cx="9144000" cy="854968"/>
          </a:xfrm>
        </p:spPr>
        <p:style>
          <a:lnRef idx="3">
            <a:schemeClr val="lt1"/>
          </a:lnRef>
          <a:fillRef idx="1">
            <a:schemeClr val="accent6"/>
          </a:fillRef>
          <a:effectRef idx="1">
            <a:schemeClr val="accent6"/>
          </a:effectRef>
          <a:fontRef idx="minor">
            <a:schemeClr val="lt1"/>
          </a:fontRef>
        </p:style>
        <p:txBody>
          <a:bodyPr>
            <a:normAutofit/>
          </a:bodyPr>
          <a:lstStyle/>
          <a:p>
            <a:r>
              <a:rPr lang="pt-BR" dirty="0" smtClean="0"/>
              <a:t>  </a:t>
            </a:r>
            <a:r>
              <a:rPr lang="pt-BR" b="1" dirty="0" smtClean="0"/>
              <a:t>Em uma época muito primitiva...</a:t>
            </a:r>
            <a:endParaRPr lang="pt-BR" dirty="0"/>
          </a:p>
        </p:txBody>
      </p:sp>
      <p:pic>
        <p:nvPicPr>
          <p:cNvPr id="8194" name="Picture 2"/>
          <p:cNvPicPr>
            <a:picLocks noChangeAspect="1" noChangeArrowheads="1"/>
          </p:cNvPicPr>
          <p:nvPr/>
        </p:nvPicPr>
        <p:blipFill>
          <a:blip r:embed="rId3" cstate="print"/>
          <a:srcRect/>
          <a:stretch>
            <a:fillRect/>
          </a:stretch>
        </p:blipFill>
        <p:spPr bwMode="auto">
          <a:xfrm>
            <a:off x="3347864" y="4365104"/>
            <a:ext cx="2592288" cy="22241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5" name="Espaço Reservado para Número de Slide 4"/>
          <p:cNvSpPr>
            <a:spLocks noGrp="1"/>
          </p:cNvSpPr>
          <p:nvPr>
            <p:ph type="sldNum" sz="quarter" idx="12"/>
          </p:nvPr>
        </p:nvSpPr>
        <p:spPr/>
        <p:txBody>
          <a:bodyPr/>
          <a:lstStyle/>
          <a:p>
            <a:fld id="{B3ED9232-5568-4CF8-B43B-752B6870B021}" type="slidenum">
              <a:rPr lang="pt-BR" smtClean="0"/>
              <a:pPr/>
              <a:t>2</a:t>
            </a:fld>
            <a:endParaRPr lang="pt-B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274638"/>
            <a:ext cx="9144000" cy="1143000"/>
          </a:xfrm>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r>
              <a:rPr lang="pt-BR" b="1" i="1" dirty="0" smtClean="0">
                <a:effectLst>
                  <a:outerShdw blurRad="38100" dist="38100" dir="2700000" algn="tl">
                    <a:srgbClr val="000000">
                      <a:alpha val="43137"/>
                    </a:srgbClr>
                  </a:outerShdw>
                </a:effectLst>
              </a:rPr>
              <a:t>Como agora explicar o movimento dos astros no céu?</a:t>
            </a:r>
            <a:endParaRPr lang="pt-BR" b="1" i="1" dirty="0">
              <a:effectLst>
                <a:outerShdw blurRad="38100" dist="38100" dir="2700000" algn="tl">
                  <a:srgbClr val="000000">
                    <a:alpha val="43137"/>
                  </a:srgbClr>
                </a:outerShdw>
              </a:effectLst>
            </a:endParaRPr>
          </a:p>
        </p:txBody>
      </p:sp>
      <p:pic>
        <p:nvPicPr>
          <p:cNvPr id="4" name="Picture 2"/>
          <p:cNvPicPr>
            <a:picLocks noChangeAspect="1" noChangeArrowheads="1"/>
          </p:cNvPicPr>
          <p:nvPr/>
        </p:nvPicPr>
        <p:blipFill>
          <a:blip r:embed="rId2" cstate="print"/>
          <a:srcRect/>
          <a:stretch>
            <a:fillRect/>
          </a:stretch>
        </p:blipFill>
        <p:spPr bwMode="auto">
          <a:xfrm>
            <a:off x="88806" y="1951056"/>
            <a:ext cx="4054566" cy="4286256"/>
          </a:xfrm>
          <a:prstGeom prst="rect">
            <a:avLst/>
          </a:prstGeom>
          <a:noFill/>
          <a:ln w="9525">
            <a:noFill/>
            <a:miter lim="800000"/>
            <a:headEnd/>
            <a:tailEnd/>
          </a:ln>
          <a:effectLst/>
        </p:spPr>
      </p:pic>
      <p:pic>
        <p:nvPicPr>
          <p:cNvPr id="5" name="Picture 3"/>
          <p:cNvPicPr>
            <a:picLocks noChangeAspect="1" noChangeArrowheads="1"/>
          </p:cNvPicPr>
          <p:nvPr/>
        </p:nvPicPr>
        <p:blipFill>
          <a:blip r:embed="rId3" cstate="print"/>
          <a:srcRect/>
          <a:stretch>
            <a:fillRect/>
          </a:stretch>
        </p:blipFill>
        <p:spPr bwMode="auto">
          <a:xfrm>
            <a:off x="4429156" y="2060848"/>
            <a:ext cx="4572000" cy="4143375"/>
          </a:xfrm>
          <a:prstGeom prst="rect">
            <a:avLst/>
          </a:prstGeom>
          <a:noFill/>
          <a:ln w="9525">
            <a:noFill/>
            <a:miter lim="800000"/>
            <a:headEnd/>
            <a:tailEnd/>
          </a:ln>
          <a:effectLst/>
        </p:spPr>
      </p:pic>
      <p:sp>
        <p:nvSpPr>
          <p:cNvPr id="6" name="Espaço Reservado para Número de Slide 5"/>
          <p:cNvSpPr>
            <a:spLocks noGrp="1"/>
          </p:cNvSpPr>
          <p:nvPr>
            <p:ph type="sldNum" sz="quarter" idx="12"/>
          </p:nvPr>
        </p:nvSpPr>
        <p:spPr/>
        <p:txBody>
          <a:bodyPr/>
          <a:lstStyle/>
          <a:p>
            <a:fld id="{B3ED9232-5568-4CF8-B43B-752B6870B021}" type="slidenum">
              <a:rPr lang="pt-BR" smtClean="0"/>
              <a:pPr/>
              <a:t>20</a:t>
            </a:fld>
            <a:endParaRPr lang="pt-B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2" descr="C:\Documents and Settings\Demetrius\Desktop\rotacao_planeta_terra_seu_eixo.gif"/>
          <p:cNvPicPr>
            <a:picLocks noChangeAspect="1" noChangeArrowheads="1" noCrop="1"/>
          </p:cNvPicPr>
          <p:nvPr/>
        </p:nvPicPr>
        <p:blipFill>
          <a:blip r:embed="rId2" cstate="print"/>
          <a:srcRect/>
          <a:stretch>
            <a:fillRect/>
          </a:stretch>
        </p:blipFill>
        <p:spPr bwMode="auto">
          <a:xfrm>
            <a:off x="2483768" y="1196752"/>
            <a:ext cx="4248472" cy="4248472"/>
          </a:xfrm>
          <a:prstGeom prst="rect">
            <a:avLst/>
          </a:prstGeom>
          <a:noFill/>
        </p:spPr>
      </p:pic>
      <p:pic>
        <p:nvPicPr>
          <p:cNvPr id="2050" name="Picture 2"/>
          <p:cNvPicPr>
            <a:picLocks noChangeAspect="1" noChangeArrowheads="1"/>
          </p:cNvPicPr>
          <p:nvPr/>
        </p:nvPicPr>
        <p:blipFill>
          <a:blip r:embed="rId3" cstate="print"/>
          <a:srcRect/>
          <a:stretch>
            <a:fillRect/>
          </a:stretch>
        </p:blipFill>
        <p:spPr bwMode="auto">
          <a:xfrm>
            <a:off x="4427984" y="476672"/>
            <a:ext cx="438150" cy="714375"/>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a:stretch>
            <a:fillRect/>
          </a:stretch>
        </p:blipFill>
        <p:spPr bwMode="auto">
          <a:xfrm rot="10800000">
            <a:off x="4355977" y="5445224"/>
            <a:ext cx="438150" cy="714375"/>
          </a:xfrm>
          <a:prstGeom prst="rect">
            <a:avLst/>
          </a:prstGeom>
          <a:noFill/>
          <a:ln w="9525">
            <a:noFill/>
            <a:miter lim="800000"/>
            <a:headEnd/>
            <a:tailEnd/>
          </a:ln>
        </p:spPr>
      </p:pic>
      <p:pic>
        <p:nvPicPr>
          <p:cNvPr id="7" name="Picture 2"/>
          <p:cNvPicPr>
            <a:picLocks noChangeAspect="1" noChangeArrowheads="1"/>
          </p:cNvPicPr>
          <p:nvPr/>
        </p:nvPicPr>
        <p:blipFill>
          <a:blip r:embed="rId3" cstate="print"/>
          <a:srcRect/>
          <a:stretch>
            <a:fillRect/>
          </a:stretch>
        </p:blipFill>
        <p:spPr bwMode="auto">
          <a:xfrm rot="5400000">
            <a:off x="6948065" y="3068761"/>
            <a:ext cx="438150" cy="714375"/>
          </a:xfrm>
          <a:prstGeom prst="rect">
            <a:avLst/>
          </a:prstGeom>
          <a:noFill/>
          <a:ln w="9525">
            <a:noFill/>
            <a:miter lim="800000"/>
            <a:headEnd/>
            <a:tailEnd/>
          </a:ln>
        </p:spPr>
      </p:pic>
      <p:pic>
        <p:nvPicPr>
          <p:cNvPr id="8" name="Picture 2"/>
          <p:cNvPicPr>
            <a:picLocks noChangeAspect="1" noChangeArrowheads="1"/>
          </p:cNvPicPr>
          <p:nvPr/>
        </p:nvPicPr>
        <p:blipFill>
          <a:blip r:embed="rId3" cstate="print"/>
          <a:srcRect/>
          <a:stretch>
            <a:fillRect/>
          </a:stretch>
        </p:blipFill>
        <p:spPr bwMode="auto">
          <a:xfrm rot="16200000">
            <a:off x="1907505" y="2996952"/>
            <a:ext cx="438150" cy="714375"/>
          </a:xfrm>
          <a:prstGeom prst="rect">
            <a:avLst/>
          </a:prstGeom>
          <a:noFill/>
          <a:ln w="9525">
            <a:noFill/>
            <a:miter lim="800000"/>
            <a:headEnd/>
            <a:tailEnd/>
          </a:ln>
        </p:spPr>
      </p:pic>
      <p:sp>
        <p:nvSpPr>
          <p:cNvPr id="9" name="Espaço Reservado para Número de Slide 8"/>
          <p:cNvSpPr>
            <a:spLocks noGrp="1"/>
          </p:cNvSpPr>
          <p:nvPr>
            <p:ph type="sldNum" sz="quarter" idx="12"/>
          </p:nvPr>
        </p:nvSpPr>
        <p:spPr/>
        <p:txBody>
          <a:bodyPr/>
          <a:lstStyle/>
          <a:p>
            <a:fld id="{B3ED9232-5568-4CF8-B43B-752B6870B021}" type="slidenum">
              <a:rPr lang="pt-BR" smtClean="0"/>
              <a:pPr/>
              <a:t>21</a:t>
            </a:fld>
            <a:endParaRPr lang="pt-B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2" descr="C:\Documents and Settings\Demetrius\Desktop\rotacao_planeta_terra_seu_eixo.gif"/>
          <p:cNvPicPr>
            <a:picLocks noChangeAspect="1" noChangeArrowheads="1" noCrop="1"/>
          </p:cNvPicPr>
          <p:nvPr/>
        </p:nvPicPr>
        <p:blipFill>
          <a:blip r:embed="rId2" cstate="print"/>
          <a:srcRect/>
          <a:stretch>
            <a:fillRect/>
          </a:stretch>
        </p:blipFill>
        <p:spPr bwMode="auto">
          <a:xfrm>
            <a:off x="2483768" y="1772816"/>
            <a:ext cx="4248472" cy="4248472"/>
          </a:xfrm>
          <a:prstGeom prst="rect">
            <a:avLst/>
          </a:prstGeom>
          <a:noFill/>
        </p:spPr>
      </p:pic>
      <p:pic>
        <p:nvPicPr>
          <p:cNvPr id="2050" name="Picture 2"/>
          <p:cNvPicPr>
            <a:picLocks noChangeAspect="1" noChangeArrowheads="1"/>
          </p:cNvPicPr>
          <p:nvPr/>
        </p:nvPicPr>
        <p:blipFill>
          <a:blip r:embed="rId3" cstate="print"/>
          <a:srcRect/>
          <a:stretch>
            <a:fillRect/>
          </a:stretch>
        </p:blipFill>
        <p:spPr bwMode="auto">
          <a:xfrm>
            <a:off x="4421882" y="1058441"/>
            <a:ext cx="438150" cy="714375"/>
          </a:xfrm>
          <a:prstGeom prst="rect">
            <a:avLst/>
          </a:prstGeom>
          <a:noFill/>
          <a:ln w="9525">
            <a:noFill/>
            <a:miter lim="800000"/>
            <a:headEnd/>
            <a:tailEnd/>
          </a:ln>
        </p:spPr>
      </p:pic>
      <p:sp>
        <p:nvSpPr>
          <p:cNvPr id="9" name="Retângulo 8"/>
          <p:cNvSpPr/>
          <p:nvPr/>
        </p:nvSpPr>
        <p:spPr>
          <a:xfrm>
            <a:off x="647056" y="2132856"/>
            <a:ext cx="7957392" cy="4176464"/>
          </a:xfrm>
          <a:prstGeom prst="rect">
            <a:avLst/>
          </a:prstGeom>
          <a:solidFill>
            <a:schemeClr val="tx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3074" name="Picture 2"/>
          <p:cNvPicPr>
            <a:picLocks noChangeAspect="1" noChangeArrowheads="1"/>
          </p:cNvPicPr>
          <p:nvPr/>
        </p:nvPicPr>
        <p:blipFill>
          <a:blip r:embed="rId4" cstate="print"/>
          <a:srcRect/>
          <a:stretch>
            <a:fillRect/>
          </a:stretch>
        </p:blipFill>
        <p:spPr bwMode="auto">
          <a:xfrm>
            <a:off x="2555776" y="2420888"/>
            <a:ext cx="4149516" cy="3854177"/>
          </a:xfrm>
          <a:prstGeom prst="rect">
            <a:avLst/>
          </a:prstGeom>
          <a:noFill/>
          <a:ln w="9525">
            <a:noFill/>
            <a:miter lim="800000"/>
            <a:headEnd/>
            <a:tailEnd/>
          </a:ln>
        </p:spPr>
      </p:pic>
      <p:sp>
        <p:nvSpPr>
          <p:cNvPr id="10" name="Retângulo 9"/>
          <p:cNvSpPr/>
          <p:nvPr/>
        </p:nvSpPr>
        <p:spPr>
          <a:xfrm rot="16200000">
            <a:off x="4625752" y="-1665312"/>
            <a:ext cx="72008" cy="75243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1" name="Semicírculos 10"/>
          <p:cNvSpPr/>
          <p:nvPr/>
        </p:nvSpPr>
        <p:spPr>
          <a:xfrm>
            <a:off x="2430386" y="116632"/>
            <a:ext cx="4445870" cy="4752528"/>
          </a:xfrm>
          <a:prstGeom prst="blockArc">
            <a:avLst>
              <a:gd name="adj1" fmla="val 11530089"/>
              <a:gd name="adj2" fmla="val 20865318"/>
              <a:gd name="adj3" fmla="val 18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8" name="Espaço Reservado para Número de Slide 7"/>
          <p:cNvSpPr>
            <a:spLocks noGrp="1"/>
          </p:cNvSpPr>
          <p:nvPr>
            <p:ph type="sldNum" sz="quarter" idx="12"/>
          </p:nvPr>
        </p:nvSpPr>
        <p:spPr/>
        <p:txBody>
          <a:bodyPr/>
          <a:lstStyle/>
          <a:p>
            <a:fld id="{B3ED9232-5568-4CF8-B43B-752B6870B021}" type="slidenum">
              <a:rPr lang="pt-BR" smtClean="0"/>
              <a:pPr/>
              <a:t>22</a:t>
            </a:fld>
            <a:endParaRPr lang="pt-B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heckerboard(across)">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2" descr="C:\Documents and Settings\Demetrius\Desktop\rotacao_planeta_terra_seu_eixo.gif"/>
          <p:cNvPicPr>
            <a:picLocks noChangeAspect="1" noChangeArrowheads="1" noCrop="1"/>
          </p:cNvPicPr>
          <p:nvPr/>
        </p:nvPicPr>
        <p:blipFill>
          <a:blip r:embed="rId2" cstate="print"/>
          <a:srcRect/>
          <a:stretch>
            <a:fillRect/>
          </a:stretch>
        </p:blipFill>
        <p:spPr bwMode="auto">
          <a:xfrm>
            <a:off x="2483768" y="1196752"/>
            <a:ext cx="4248472" cy="4248472"/>
          </a:xfrm>
          <a:prstGeom prst="rect">
            <a:avLst/>
          </a:prstGeom>
          <a:noFill/>
        </p:spPr>
      </p:pic>
      <p:pic>
        <p:nvPicPr>
          <p:cNvPr id="7" name="Picture 2"/>
          <p:cNvPicPr>
            <a:picLocks noChangeAspect="1" noChangeArrowheads="1"/>
          </p:cNvPicPr>
          <p:nvPr/>
        </p:nvPicPr>
        <p:blipFill>
          <a:blip r:embed="rId3" cstate="print"/>
          <a:srcRect/>
          <a:stretch>
            <a:fillRect/>
          </a:stretch>
        </p:blipFill>
        <p:spPr bwMode="auto">
          <a:xfrm rot="5400000">
            <a:off x="6948065" y="2930848"/>
            <a:ext cx="438150" cy="714375"/>
          </a:xfrm>
          <a:prstGeom prst="rect">
            <a:avLst/>
          </a:prstGeom>
          <a:noFill/>
          <a:ln w="9525">
            <a:noFill/>
            <a:miter lim="800000"/>
            <a:headEnd/>
            <a:tailEnd/>
          </a:ln>
        </p:spPr>
      </p:pic>
      <p:pic>
        <p:nvPicPr>
          <p:cNvPr id="8" name="Picture 2"/>
          <p:cNvPicPr>
            <a:picLocks noChangeAspect="1" noChangeArrowheads="1"/>
          </p:cNvPicPr>
          <p:nvPr/>
        </p:nvPicPr>
        <p:blipFill>
          <a:blip r:embed="rId3" cstate="print"/>
          <a:srcRect/>
          <a:stretch>
            <a:fillRect/>
          </a:stretch>
        </p:blipFill>
        <p:spPr bwMode="auto">
          <a:xfrm rot="16200000">
            <a:off x="1907505" y="2996952"/>
            <a:ext cx="438150" cy="714375"/>
          </a:xfrm>
          <a:prstGeom prst="rect">
            <a:avLst/>
          </a:prstGeom>
          <a:noFill/>
          <a:ln w="9525">
            <a:noFill/>
            <a:miter lim="800000"/>
            <a:headEnd/>
            <a:tailEnd/>
          </a:ln>
        </p:spPr>
      </p:pic>
      <p:sp>
        <p:nvSpPr>
          <p:cNvPr id="9" name="Retângulo 8"/>
          <p:cNvSpPr/>
          <p:nvPr/>
        </p:nvSpPr>
        <p:spPr>
          <a:xfrm>
            <a:off x="755576" y="332656"/>
            <a:ext cx="5616624" cy="6408712"/>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4098" name="Picture 2"/>
          <p:cNvPicPr>
            <a:picLocks noChangeAspect="1" noChangeArrowheads="1"/>
          </p:cNvPicPr>
          <p:nvPr/>
        </p:nvPicPr>
        <p:blipFill>
          <a:blip r:embed="rId4" cstate="print"/>
          <a:srcRect/>
          <a:stretch>
            <a:fillRect/>
          </a:stretch>
        </p:blipFill>
        <p:spPr bwMode="auto">
          <a:xfrm rot="5400000">
            <a:off x="168647" y="1567657"/>
            <a:ext cx="5010150" cy="4124325"/>
          </a:xfrm>
          <a:prstGeom prst="rect">
            <a:avLst/>
          </a:prstGeom>
          <a:noFill/>
          <a:ln w="9525">
            <a:noFill/>
            <a:miter lim="800000"/>
            <a:headEnd/>
            <a:tailEnd/>
          </a:ln>
        </p:spPr>
      </p:pic>
      <p:sp>
        <p:nvSpPr>
          <p:cNvPr id="10" name="Retângulo 9"/>
          <p:cNvSpPr/>
          <p:nvPr/>
        </p:nvSpPr>
        <p:spPr>
          <a:xfrm>
            <a:off x="6372200" y="332656"/>
            <a:ext cx="111666" cy="6120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1" name="Semicírculos 10"/>
          <p:cNvSpPr/>
          <p:nvPr/>
        </p:nvSpPr>
        <p:spPr>
          <a:xfrm rot="5400000">
            <a:off x="4221273" y="846025"/>
            <a:ext cx="4445870" cy="4752528"/>
          </a:xfrm>
          <a:prstGeom prst="blockArc">
            <a:avLst>
              <a:gd name="adj1" fmla="val 10908373"/>
              <a:gd name="adj2" fmla="val 21483800"/>
              <a:gd name="adj3" fmla="val 197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12" name="Espaço Reservado para Número de Slide 11"/>
          <p:cNvSpPr>
            <a:spLocks noGrp="1"/>
          </p:cNvSpPr>
          <p:nvPr>
            <p:ph type="sldNum" sz="quarter" idx="12"/>
          </p:nvPr>
        </p:nvSpPr>
        <p:spPr/>
        <p:txBody>
          <a:bodyPr/>
          <a:lstStyle/>
          <a:p>
            <a:fld id="{B3ED9232-5568-4CF8-B43B-752B6870B021}" type="slidenum">
              <a:rPr lang="pt-BR" smtClean="0"/>
              <a:pPr/>
              <a:t>23</a:t>
            </a:fld>
            <a:endParaRPr lang="pt-B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heckerboard(across)">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2" descr="C:\Documents and Settings\Demetrius\Desktop\rotacao_planeta_terra_seu_eixo.gif"/>
          <p:cNvPicPr>
            <a:picLocks noChangeAspect="1" noChangeArrowheads="1" noCrop="1"/>
          </p:cNvPicPr>
          <p:nvPr/>
        </p:nvPicPr>
        <p:blipFill>
          <a:blip r:embed="rId2" cstate="print"/>
          <a:srcRect/>
          <a:stretch>
            <a:fillRect/>
          </a:stretch>
        </p:blipFill>
        <p:spPr bwMode="auto">
          <a:xfrm>
            <a:off x="2267744" y="620688"/>
            <a:ext cx="3600400" cy="3600400"/>
          </a:xfrm>
          <a:prstGeom prst="rect">
            <a:avLst/>
          </a:prstGeom>
          <a:noFill/>
        </p:spPr>
      </p:pic>
      <p:pic>
        <p:nvPicPr>
          <p:cNvPr id="7" name="Picture 2"/>
          <p:cNvPicPr>
            <a:picLocks noChangeAspect="1" noChangeArrowheads="1"/>
          </p:cNvPicPr>
          <p:nvPr/>
        </p:nvPicPr>
        <p:blipFill>
          <a:blip r:embed="rId3" cstate="print"/>
          <a:srcRect/>
          <a:stretch>
            <a:fillRect/>
          </a:stretch>
        </p:blipFill>
        <p:spPr bwMode="auto">
          <a:xfrm rot="7119277">
            <a:off x="5635516" y="3356358"/>
            <a:ext cx="438150" cy="714375"/>
          </a:xfrm>
          <a:prstGeom prst="rect">
            <a:avLst/>
          </a:prstGeom>
          <a:noFill/>
          <a:ln w="9525">
            <a:noFill/>
            <a:miter lim="800000"/>
            <a:headEnd/>
            <a:tailEnd/>
          </a:ln>
        </p:spPr>
      </p:pic>
      <p:sp>
        <p:nvSpPr>
          <p:cNvPr id="10" name="Retângulo 9"/>
          <p:cNvSpPr/>
          <p:nvPr/>
        </p:nvSpPr>
        <p:spPr>
          <a:xfrm rot="2094700">
            <a:off x="5239501" y="-708133"/>
            <a:ext cx="87463" cy="81478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1" name="Semicírculos 10"/>
          <p:cNvSpPr/>
          <p:nvPr/>
        </p:nvSpPr>
        <p:spPr>
          <a:xfrm rot="7312802">
            <a:off x="2374223" y="414689"/>
            <a:ext cx="5688632" cy="5616624"/>
          </a:xfrm>
          <a:prstGeom prst="blockArc">
            <a:avLst>
              <a:gd name="adj1" fmla="val 11246929"/>
              <a:gd name="adj2" fmla="val 21483800"/>
              <a:gd name="adj3" fmla="val 197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pic>
        <p:nvPicPr>
          <p:cNvPr id="5122" name="Picture 2"/>
          <p:cNvPicPr>
            <a:picLocks noChangeAspect="1" noChangeArrowheads="1"/>
          </p:cNvPicPr>
          <p:nvPr/>
        </p:nvPicPr>
        <p:blipFill>
          <a:blip r:embed="rId4" cstate="print"/>
          <a:srcRect/>
          <a:stretch>
            <a:fillRect/>
          </a:stretch>
        </p:blipFill>
        <p:spPr bwMode="auto">
          <a:xfrm rot="7243536">
            <a:off x="0" y="3501008"/>
            <a:ext cx="3147051" cy="2736304"/>
          </a:xfrm>
          <a:prstGeom prst="rect">
            <a:avLst/>
          </a:prstGeom>
          <a:noFill/>
          <a:ln w="9525">
            <a:noFill/>
            <a:miter lim="800000"/>
            <a:headEnd/>
            <a:tailEnd/>
          </a:ln>
        </p:spPr>
      </p:pic>
      <p:sp>
        <p:nvSpPr>
          <p:cNvPr id="8" name="Espaço Reservado para Número de Slide 7"/>
          <p:cNvSpPr>
            <a:spLocks noGrp="1"/>
          </p:cNvSpPr>
          <p:nvPr>
            <p:ph type="sldNum" sz="quarter" idx="12"/>
          </p:nvPr>
        </p:nvSpPr>
        <p:spPr/>
        <p:txBody>
          <a:bodyPr/>
          <a:lstStyle/>
          <a:p>
            <a:fld id="{B3ED9232-5568-4CF8-B43B-752B6870B021}" type="slidenum">
              <a:rPr lang="pt-BR" smtClean="0"/>
              <a:pPr/>
              <a:t>24</a:t>
            </a:fld>
            <a:endParaRPr lang="pt-B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heckerboard(across)">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539552" y="418913"/>
            <a:ext cx="2430129" cy="2257166"/>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a:stretch>
            <a:fillRect/>
          </a:stretch>
        </p:blipFill>
        <p:spPr bwMode="auto">
          <a:xfrm rot="7243536">
            <a:off x="6036613" y="498013"/>
            <a:ext cx="2419040" cy="2103311"/>
          </a:xfrm>
          <a:prstGeom prst="rect">
            <a:avLst/>
          </a:prstGeom>
          <a:noFill/>
          <a:ln w="9525">
            <a:noFill/>
            <a:miter lim="800000"/>
            <a:headEnd/>
            <a:tailEnd/>
          </a:ln>
        </p:spPr>
      </p:pic>
      <p:pic>
        <p:nvPicPr>
          <p:cNvPr id="5" name="Picture 2"/>
          <p:cNvPicPr>
            <a:picLocks noChangeAspect="1" noChangeArrowheads="1"/>
          </p:cNvPicPr>
          <p:nvPr/>
        </p:nvPicPr>
        <p:blipFill>
          <a:blip r:embed="rId4" cstate="print"/>
          <a:srcRect/>
          <a:stretch>
            <a:fillRect/>
          </a:stretch>
        </p:blipFill>
        <p:spPr bwMode="auto">
          <a:xfrm rot="5400000">
            <a:off x="3320984" y="631013"/>
            <a:ext cx="2399218" cy="1975022"/>
          </a:xfrm>
          <a:prstGeom prst="rect">
            <a:avLst/>
          </a:prstGeom>
          <a:noFill/>
          <a:ln w="9525">
            <a:noFill/>
            <a:miter lim="800000"/>
            <a:headEnd/>
            <a:tailEnd/>
          </a:ln>
        </p:spPr>
      </p:pic>
      <p:pic>
        <p:nvPicPr>
          <p:cNvPr id="7" name="Picture 2"/>
          <p:cNvPicPr>
            <a:picLocks noChangeAspect="1" noChangeArrowheads="1"/>
          </p:cNvPicPr>
          <p:nvPr/>
        </p:nvPicPr>
        <p:blipFill>
          <a:blip r:embed="rId2" cstate="print"/>
          <a:srcRect/>
          <a:stretch>
            <a:fillRect/>
          </a:stretch>
        </p:blipFill>
        <p:spPr bwMode="auto">
          <a:xfrm>
            <a:off x="-76881" y="3731281"/>
            <a:ext cx="2272617" cy="2110864"/>
          </a:xfrm>
          <a:prstGeom prst="rect">
            <a:avLst/>
          </a:prstGeom>
          <a:noFill/>
          <a:ln w="9525">
            <a:noFill/>
            <a:miter lim="800000"/>
            <a:headEnd/>
            <a:tailEnd/>
          </a:ln>
        </p:spPr>
      </p:pic>
      <p:pic>
        <p:nvPicPr>
          <p:cNvPr id="8" name="Picture 2"/>
          <p:cNvPicPr>
            <a:picLocks noChangeAspect="1" noChangeArrowheads="1"/>
          </p:cNvPicPr>
          <p:nvPr/>
        </p:nvPicPr>
        <p:blipFill>
          <a:blip r:embed="rId3" cstate="print"/>
          <a:srcRect/>
          <a:stretch>
            <a:fillRect/>
          </a:stretch>
        </p:blipFill>
        <p:spPr bwMode="auto">
          <a:xfrm>
            <a:off x="4705667" y="3789040"/>
            <a:ext cx="2170589" cy="1887287"/>
          </a:xfrm>
          <a:prstGeom prst="rect">
            <a:avLst/>
          </a:prstGeom>
          <a:noFill/>
          <a:ln w="9525">
            <a:noFill/>
            <a:miter lim="800000"/>
            <a:headEnd/>
            <a:tailEnd/>
          </a:ln>
        </p:spPr>
      </p:pic>
      <p:pic>
        <p:nvPicPr>
          <p:cNvPr id="9" name="Picture 2"/>
          <p:cNvPicPr>
            <a:picLocks noChangeAspect="1" noChangeArrowheads="1"/>
          </p:cNvPicPr>
          <p:nvPr/>
        </p:nvPicPr>
        <p:blipFill>
          <a:blip r:embed="rId4" cstate="print"/>
          <a:srcRect/>
          <a:stretch>
            <a:fillRect/>
          </a:stretch>
        </p:blipFill>
        <p:spPr bwMode="auto">
          <a:xfrm>
            <a:off x="2347190" y="3830242"/>
            <a:ext cx="2152802" cy="1772174"/>
          </a:xfrm>
          <a:prstGeom prst="rect">
            <a:avLst/>
          </a:prstGeom>
          <a:noFill/>
          <a:ln w="9525">
            <a:noFill/>
            <a:miter lim="800000"/>
            <a:headEnd/>
            <a:tailEnd/>
          </a:ln>
        </p:spPr>
      </p:pic>
      <p:pic>
        <p:nvPicPr>
          <p:cNvPr id="6146" name="Picture 2"/>
          <p:cNvPicPr>
            <a:picLocks noChangeAspect="1" noChangeArrowheads="1"/>
          </p:cNvPicPr>
          <p:nvPr/>
        </p:nvPicPr>
        <p:blipFill>
          <a:blip r:embed="rId5" cstate="print"/>
          <a:srcRect/>
          <a:stretch>
            <a:fillRect/>
          </a:stretch>
        </p:blipFill>
        <p:spPr bwMode="auto">
          <a:xfrm>
            <a:off x="7005408" y="3717032"/>
            <a:ext cx="2031088" cy="1872208"/>
          </a:xfrm>
          <a:prstGeom prst="rect">
            <a:avLst/>
          </a:prstGeom>
          <a:noFill/>
          <a:ln w="9525">
            <a:noFill/>
            <a:miter lim="800000"/>
            <a:headEnd/>
            <a:tailEnd/>
          </a:ln>
        </p:spPr>
      </p:pic>
      <p:sp>
        <p:nvSpPr>
          <p:cNvPr id="11" name="CaixaDeTexto 10"/>
          <p:cNvSpPr txBox="1"/>
          <p:nvPr/>
        </p:nvSpPr>
        <p:spPr>
          <a:xfrm>
            <a:off x="179512" y="3212976"/>
            <a:ext cx="1800200" cy="461665"/>
          </a:xfrm>
          <a:prstGeom prst="rect">
            <a:avLst/>
          </a:prstGeom>
          <a:noFill/>
        </p:spPr>
        <p:txBody>
          <a:bodyPr wrap="square" rtlCol="0">
            <a:spAutoFit/>
          </a:bodyPr>
          <a:lstStyle/>
          <a:p>
            <a:pPr algn="ctr"/>
            <a:r>
              <a:rPr lang="pt-BR" sz="2400" b="1" dirty="0" smtClean="0">
                <a:solidFill>
                  <a:schemeClr val="bg1"/>
                </a:solidFill>
                <a:effectLst>
                  <a:outerShdw blurRad="38100" dist="38100" dir="2700000" algn="tl">
                    <a:srgbClr val="000000">
                      <a:alpha val="43137"/>
                    </a:srgbClr>
                  </a:outerShdw>
                </a:effectLst>
              </a:rPr>
              <a:t>Nos </a:t>
            </a:r>
            <a:r>
              <a:rPr lang="pt-BR" sz="2400" b="1" dirty="0" err="1" smtClean="0">
                <a:solidFill>
                  <a:schemeClr val="bg1"/>
                </a:solidFill>
                <a:effectLst>
                  <a:outerShdw blurRad="38100" dist="38100" dir="2700000" algn="tl">
                    <a:srgbClr val="000000">
                      <a:alpha val="43137"/>
                    </a:srgbClr>
                  </a:outerShdw>
                </a:effectLst>
              </a:rPr>
              <a:t>Pólos</a:t>
            </a:r>
            <a:endParaRPr lang="pt-BR" sz="2400" b="1" dirty="0">
              <a:solidFill>
                <a:schemeClr val="bg1"/>
              </a:solidFill>
              <a:effectLst>
                <a:outerShdw blurRad="38100" dist="38100" dir="2700000" algn="tl">
                  <a:srgbClr val="000000">
                    <a:alpha val="43137"/>
                  </a:srgbClr>
                </a:outerShdw>
              </a:effectLst>
            </a:endParaRPr>
          </a:p>
        </p:txBody>
      </p:sp>
      <p:sp>
        <p:nvSpPr>
          <p:cNvPr id="12" name="CaixaDeTexto 11"/>
          <p:cNvSpPr txBox="1"/>
          <p:nvPr/>
        </p:nvSpPr>
        <p:spPr>
          <a:xfrm>
            <a:off x="2411760" y="3255367"/>
            <a:ext cx="1800200" cy="461665"/>
          </a:xfrm>
          <a:prstGeom prst="rect">
            <a:avLst/>
          </a:prstGeom>
          <a:noFill/>
        </p:spPr>
        <p:txBody>
          <a:bodyPr wrap="square" rtlCol="0">
            <a:spAutoFit/>
          </a:bodyPr>
          <a:lstStyle/>
          <a:p>
            <a:pPr algn="ctr"/>
            <a:r>
              <a:rPr lang="pt-BR" sz="2400" b="1" dirty="0" smtClean="0">
                <a:solidFill>
                  <a:schemeClr val="bg1"/>
                </a:solidFill>
                <a:effectLst>
                  <a:outerShdw blurRad="38100" dist="38100" dir="2700000" algn="tl">
                    <a:srgbClr val="000000">
                      <a:alpha val="43137"/>
                    </a:srgbClr>
                  </a:outerShdw>
                </a:effectLst>
              </a:rPr>
              <a:t>No Equador</a:t>
            </a:r>
            <a:endParaRPr lang="pt-BR" sz="2400" b="1" dirty="0">
              <a:solidFill>
                <a:schemeClr val="bg1"/>
              </a:solidFill>
              <a:effectLst>
                <a:outerShdw blurRad="38100" dist="38100" dir="2700000" algn="tl">
                  <a:srgbClr val="000000">
                    <a:alpha val="43137"/>
                  </a:srgbClr>
                </a:outerShdw>
              </a:effectLst>
            </a:endParaRPr>
          </a:p>
        </p:txBody>
      </p:sp>
      <p:sp>
        <p:nvSpPr>
          <p:cNvPr id="13" name="CaixaDeTexto 12"/>
          <p:cNvSpPr txBox="1"/>
          <p:nvPr/>
        </p:nvSpPr>
        <p:spPr>
          <a:xfrm>
            <a:off x="4644008" y="2773377"/>
            <a:ext cx="2160240" cy="1015663"/>
          </a:xfrm>
          <a:prstGeom prst="rect">
            <a:avLst/>
          </a:prstGeom>
          <a:noFill/>
        </p:spPr>
        <p:txBody>
          <a:bodyPr wrap="square" rtlCol="0">
            <a:spAutoFit/>
          </a:bodyPr>
          <a:lstStyle/>
          <a:p>
            <a:pPr algn="ctr"/>
            <a:r>
              <a:rPr lang="pt-BR" sz="2000" b="1" dirty="0" smtClean="0">
                <a:solidFill>
                  <a:schemeClr val="bg1"/>
                </a:solidFill>
                <a:effectLst>
                  <a:outerShdw blurRad="38100" dist="38100" dir="2700000" algn="tl">
                    <a:srgbClr val="000000">
                      <a:alpha val="43137"/>
                    </a:srgbClr>
                  </a:outerShdw>
                </a:effectLst>
              </a:rPr>
              <a:t>Latitude Intermediária (Hemisfério Sul)</a:t>
            </a:r>
            <a:endParaRPr lang="pt-BR" sz="2000" b="1" dirty="0">
              <a:solidFill>
                <a:schemeClr val="bg1"/>
              </a:solidFill>
              <a:effectLst>
                <a:outerShdw blurRad="38100" dist="38100" dir="2700000" algn="tl">
                  <a:srgbClr val="000000">
                    <a:alpha val="43137"/>
                  </a:srgbClr>
                </a:outerShdw>
              </a:effectLst>
            </a:endParaRPr>
          </a:p>
        </p:txBody>
      </p:sp>
      <p:sp>
        <p:nvSpPr>
          <p:cNvPr id="14" name="CaixaDeTexto 13"/>
          <p:cNvSpPr txBox="1"/>
          <p:nvPr/>
        </p:nvSpPr>
        <p:spPr>
          <a:xfrm>
            <a:off x="6948264" y="2780928"/>
            <a:ext cx="2160240" cy="1015663"/>
          </a:xfrm>
          <a:prstGeom prst="rect">
            <a:avLst/>
          </a:prstGeom>
          <a:noFill/>
        </p:spPr>
        <p:txBody>
          <a:bodyPr wrap="square" rtlCol="0">
            <a:spAutoFit/>
          </a:bodyPr>
          <a:lstStyle/>
          <a:p>
            <a:pPr algn="ctr"/>
            <a:r>
              <a:rPr lang="pt-BR" sz="2000" b="1" dirty="0" smtClean="0">
                <a:solidFill>
                  <a:schemeClr val="bg1"/>
                </a:solidFill>
                <a:effectLst>
                  <a:outerShdw blurRad="38100" dist="38100" dir="2700000" algn="tl">
                    <a:srgbClr val="000000">
                      <a:alpha val="43137"/>
                    </a:srgbClr>
                  </a:outerShdw>
                </a:effectLst>
              </a:rPr>
              <a:t>Latitude Intermediária (Hemisfério Norte)</a:t>
            </a:r>
            <a:endParaRPr lang="pt-BR" sz="2000" b="1" dirty="0">
              <a:solidFill>
                <a:schemeClr val="bg1"/>
              </a:solidFill>
              <a:effectLst>
                <a:outerShdw blurRad="38100" dist="38100" dir="2700000" algn="tl">
                  <a:srgbClr val="000000">
                    <a:alpha val="43137"/>
                  </a:srgbClr>
                </a:outerShdw>
              </a:effectLst>
            </a:endParaRPr>
          </a:p>
        </p:txBody>
      </p:sp>
      <p:sp>
        <p:nvSpPr>
          <p:cNvPr id="15" name="Espaço Reservado para Número de Slide 14"/>
          <p:cNvSpPr>
            <a:spLocks noGrp="1"/>
          </p:cNvSpPr>
          <p:nvPr>
            <p:ph type="sldNum" sz="quarter" idx="12"/>
          </p:nvPr>
        </p:nvSpPr>
        <p:spPr/>
        <p:txBody>
          <a:bodyPr/>
          <a:lstStyle/>
          <a:p>
            <a:fld id="{B3ED9232-5568-4CF8-B43B-752B6870B021}" type="slidenum">
              <a:rPr lang="pt-BR" smtClean="0"/>
              <a:pPr/>
              <a:t>25</a:t>
            </a:fld>
            <a:endParaRPr lang="pt-B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1"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146"/>
                                        </p:tgtEl>
                                        <p:attrNameLst>
                                          <p:attrName>style.visibility</p:attrName>
                                        </p:attrNameLst>
                                      </p:cBhvr>
                                      <p:to>
                                        <p:strVal val="visible"/>
                                      </p:to>
                                    </p:set>
                                    <p:anim calcmode="lin" valueType="num">
                                      <p:cBhvr additive="base">
                                        <p:cTn id="37" dur="500" fill="hold"/>
                                        <p:tgtEl>
                                          <p:spTgt spid="6146"/>
                                        </p:tgtEl>
                                        <p:attrNameLst>
                                          <p:attrName>ppt_x</p:attrName>
                                        </p:attrNameLst>
                                      </p:cBhvr>
                                      <p:tavLst>
                                        <p:tav tm="0">
                                          <p:val>
                                            <p:strVal val="#ppt_x"/>
                                          </p:val>
                                        </p:tav>
                                        <p:tav tm="100000">
                                          <p:val>
                                            <p:strVal val="#ppt_x"/>
                                          </p:val>
                                        </p:tav>
                                      </p:tavLst>
                                    </p:anim>
                                    <p:anim calcmode="lin" valueType="num">
                                      <p:cBhvr additive="base">
                                        <p:cTn id="38" dur="500" fill="hold"/>
                                        <p:tgtEl>
                                          <p:spTgt spid="614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1"/>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3">
            <a:schemeClr val="lt1"/>
          </a:lnRef>
          <a:fillRef idx="1">
            <a:schemeClr val="dk1"/>
          </a:fillRef>
          <a:effectRef idx="1">
            <a:schemeClr val="dk1"/>
          </a:effectRef>
          <a:fontRef idx="minor">
            <a:schemeClr val="lt1"/>
          </a:fontRef>
        </p:style>
        <p:txBody>
          <a:bodyPr/>
          <a:lstStyle/>
          <a:p>
            <a:r>
              <a:rPr lang="pt-BR" b="1" i="1" dirty="0" smtClean="0">
                <a:effectLst>
                  <a:outerShdw blurRad="38100" dist="38100" dir="2700000" algn="tl">
                    <a:srgbClr val="000000">
                      <a:alpha val="43137"/>
                    </a:srgbClr>
                  </a:outerShdw>
                </a:effectLst>
              </a:rPr>
              <a:t>Para próxima aula...</a:t>
            </a:r>
            <a:endParaRPr lang="pt-BR" b="1" i="1" dirty="0">
              <a:effectLst>
                <a:outerShdw blurRad="38100" dist="38100" dir="2700000" algn="tl">
                  <a:srgbClr val="000000">
                    <a:alpha val="43137"/>
                  </a:srgbClr>
                </a:outerShdw>
              </a:effectLst>
            </a:endParaRPr>
          </a:p>
        </p:txBody>
      </p:sp>
      <p:sp>
        <p:nvSpPr>
          <p:cNvPr id="4" name="Espaço Reservado para Conteúdo 2"/>
          <p:cNvSpPr>
            <a:spLocks noGrp="1"/>
          </p:cNvSpPr>
          <p:nvPr>
            <p:ph idx="1"/>
          </p:nvPr>
        </p:nvSpPr>
        <p:spPr>
          <a:xfrm>
            <a:off x="457200" y="1600200"/>
            <a:ext cx="8229600" cy="4525963"/>
          </a:xfrm>
        </p:spPr>
        <p:txBody>
          <a:bodyPr>
            <a:normAutofit lnSpcReduction="10000"/>
          </a:bodyPr>
          <a:lstStyle/>
          <a:p>
            <a:pPr>
              <a:buNone/>
            </a:pPr>
            <a:r>
              <a:rPr lang="pt-BR" b="1" dirty="0" smtClean="0"/>
              <a:t>	Cada dupla equipada com:</a:t>
            </a:r>
          </a:p>
          <a:p>
            <a:endParaRPr lang="pt-BR" b="1" dirty="0" smtClean="0"/>
          </a:p>
          <a:p>
            <a:r>
              <a:rPr lang="pt-BR" b="1" dirty="0" smtClean="0"/>
              <a:t>Cola líquida;</a:t>
            </a:r>
          </a:p>
          <a:p>
            <a:r>
              <a:rPr lang="pt-BR" b="1" dirty="0" smtClean="0"/>
              <a:t>Cola em bastão;</a:t>
            </a:r>
          </a:p>
          <a:p>
            <a:r>
              <a:rPr lang="pt-BR" b="1" dirty="0" smtClean="0"/>
              <a:t>2 tesouras sem ponta;</a:t>
            </a:r>
          </a:p>
          <a:p>
            <a:r>
              <a:rPr lang="pt-BR" b="1" dirty="0" smtClean="0"/>
              <a:t>Régua;</a:t>
            </a:r>
          </a:p>
          <a:p>
            <a:r>
              <a:rPr lang="pt-BR" b="1" dirty="0" smtClean="0"/>
              <a:t>Flanela ou qualquer paninho velho;</a:t>
            </a:r>
          </a:p>
          <a:p>
            <a:r>
              <a:rPr lang="pt-BR" b="1" dirty="0" err="1" smtClean="0"/>
              <a:t>Durex</a:t>
            </a:r>
            <a:r>
              <a:rPr lang="pt-BR" b="1" dirty="0" smtClean="0"/>
              <a:t>.</a:t>
            </a:r>
          </a:p>
        </p:txBody>
      </p:sp>
      <p:pic>
        <p:nvPicPr>
          <p:cNvPr id="5" name="Picture 3" descr="C:\Documents and Settings\Demetrius\Desktop\Mestrado - UnB\ARTIGO FnE\FIGURAS FINAIS jpg\1.jpg"/>
          <p:cNvPicPr>
            <a:picLocks noChangeAspect="1" noChangeArrowheads="1"/>
          </p:cNvPicPr>
          <p:nvPr/>
        </p:nvPicPr>
        <p:blipFill>
          <a:blip r:embed="rId2" cstate="print"/>
          <a:srcRect/>
          <a:stretch>
            <a:fillRect/>
          </a:stretch>
        </p:blipFill>
        <p:spPr bwMode="auto">
          <a:xfrm>
            <a:off x="6084168" y="1772816"/>
            <a:ext cx="2657381" cy="244827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Espaço Reservado para Número de Slide 5"/>
          <p:cNvSpPr>
            <a:spLocks noGrp="1"/>
          </p:cNvSpPr>
          <p:nvPr>
            <p:ph type="sldNum" sz="quarter" idx="12"/>
          </p:nvPr>
        </p:nvSpPr>
        <p:spPr/>
        <p:txBody>
          <a:bodyPr/>
          <a:lstStyle/>
          <a:p>
            <a:fld id="{B3ED9232-5568-4CF8-B43B-752B6870B021}" type="slidenum">
              <a:rPr lang="pt-BR" smtClean="0"/>
              <a:pPr/>
              <a:t>26</a:t>
            </a:fld>
            <a:endParaRPr lang="pt-B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55576" y="548680"/>
            <a:ext cx="4629200" cy="4464496"/>
          </a:xfrm>
        </p:spPr>
        <p:txBody>
          <a:bodyPr>
            <a:normAutofit/>
          </a:bodyPr>
          <a:lstStyle/>
          <a:p>
            <a:r>
              <a:rPr lang="pt-BR" b="1" i="1" dirty="0" smtClean="0"/>
              <a:t>Foi um prazer dialogar com você!</a:t>
            </a:r>
            <a:br>
              <a:rPr lang="pt-BR" b="1" i="1" dirty="0" smtClean="0"/>
            </a:br>
            <a:r>
              <a:rPr lang="pt-BR" b="1" i="1" dirty="0" smtClean="0"/>
              <a:t/>
            </a:r>
            <a:br>
              <a:rPr lang="pt-BR" b="1" i="1" dirty="0" smtClean="0"/>
            </a:br>
            <a:r>
              <a:rPr lang="pt-BR" b="1" i="1" dirty="0" smtClean="0"/>
              <a:t>Até o próximo episódio.</a:t>
            </a:r>
            <a:endParaRPr lang="pt-BR" b="1" i="1" dirty="0"/>
          </a:p>
        </p:txBody>
      </p:sp>
      <p:pic>
        <p:nvPicPr>
          <p:cNvPr id="7171" name="Picture 3" descr="C:\Documents and Settings\Demetrius\Meus documentos\Minhas imagens\Cópia de eoo.JPG"/>
          <p:cNvPicPr>
            <a:picLocks noChangeAspect="1" noChangeArrowheads="1"/>
          </p:cNvPicPr>
          <p:nvPr/>
        </p:nvPicPr>
        <p:blipFill>
          <a:blip r:embed="rId2" cstate="print"/>
          <a:srcRect/>
          <a:stretch>
            <a:fillRect/>
          </a:stretch>
        </p:blipFill>
        <p:spPr bwMode="auto">
          <a:xfrm>
            <a:off x="6444208" y="3087824"/>
            <a:ext cx="2664296" cy="3797560"/>
          </a:xfrm>
          <a:prstGeom prst="rect">
            <a:avLst/>
          </a:prstGeom>
          <a:ln>
            <a:noFill/>
          </a:ln>
          <a:effectLst>
            <a:softEdge rad="112500"/>
          </a:effectLst>
        </p:spPr>
      </p:pic>
      <p:sp>
        <p:nvSpPr>
          <p:cNvPr id="7" name="Texto explicativo em elipse 6"/>
          <p:cNvSpPr/>
          <p:nvPr/>
        </p:nvSpPr>
        <p:spPr>
          <a:xfrm>
            <a:off x="179512" y="332656"/>
            <a:ext cx="5904656" cy="5112568"/>
          </a:xfrm>
          <a:prstGeom prst="wedgeEllipseCallout">
            <a:avLst>
              <a:gd name="adj1" fmla="val 52206"/>
              <a:gd name="adj2" fmla="val 4755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Espaço Reservado para Número de Slide 4"/>
          <p:cNvSpPr>
            <a:spLocks noGrp="1"/>
          </p:cNvSpPr>
          <p:nvPr>
            <p:ph type="sldNum" sz="quarter" idx="12"/>
          </p:nvPr>
        </p:nvSpPr>
        <p:spPr/>
        <p:txBody>
          <a:bodyPr/>
          <a:lstStyle/>
          <a:p>
            <a:fld id="{B3ED9232-5568-4CF8-B43B-752B6870B021}" type="slidenum">
              <a:rPr lang="pt-BR" smtClean="0"/>
              <a:pPr/>
              <a:t>27</a:t>
            </a:fld>
            <a:endParaRPr lang="pt-B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9000" r="-9000"/>
          </a:stretch>
        </a:blipFill>
        <a:effectLst/>
      </p:bgPr>
    </p:bg>
    <p:spTree>
      <p:nvGrpSpPr>
        <p:cNvPr id="1" name=""/>
        <p:cNvGrpSpPr/>
        <p:nvPr/>
      </p:nvGrpSpPr>
      <p:grpSpPr>
        <a:xfrm>
          <a:off x="0" y="0"/>
          <a:ext cx="0" cy="0"/>
          <a:chOff x="0" y="0"/>
          <a:chExt cx="0" cy="0"/>
        </a:xfrm>
      </p:grpSpPr>
      <p:sp>
        <p:nvSpPr>
          <p:cNvPr id="5" name="Retângulo 4"/>
          <p:cNvSpPr/>
          <p:nvPr/>
        </p:nvSpPr>
        <p:spPr>
          <a:xfrm>
            <a:off x="0" y="0"/>
            <a:ext cx="9144000" cy="6858000"/>
          </a:xfrm>
          <a:prstGeom prst="rect">
            <a:avLst/>
          </a:prstGeom>
          <a:solidFill>
            <a:schemeClr val="tx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a:xfrm>
            <a:off x="0" y="-27384"/>
            <a:ext cx="9144000" cy="3240360"/>
          </a:xfrm>
        </p:spPr>
        <p:txBody>
          <a:bodyPr>
            <a:norm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pt-BR" sz="32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No Egito, sempre que ocorria a cheia do Rio Nilo, um conjunto específico de estrelas se mostrava visível no céu, em determinada época do ano. A esta constelação deu-se o nome de Aquário, e a imagem associada a esse conjunto de estrelas é a de um homem vertendo água.</a:t>
            </a:r>
            <a:endParaRPr lang="pt-BR" sz="32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pic>
        <p:nvPicPr>
          <p:cNvPr id="9218" name="Picture 2"/>
          <p:cNvPicPr>
            <a:picLocks noChangeAspect="1" noChangeArrowheads="1"/>
          </p:cNvPicPr>
          <p:nvPr/>
        </p:nvPicPr>
        <p:blipFill>
          <a:blip r:embed="rId3" cstate="print"/>
          <a:srcRect/>
          <a:stretch>
            <a:fillRect/>
          </a:stretch>
        </p:blipFill>
        <p:spPr bwMode="auto">
          <a:xfrm>
            <a:off x="2195736" y="3140968"/>
            <a:ext cx="4762500" cy="3390900"/>
          </a:xfrm>
          <a:prstGeom prst="rect">
            <a:avLst/>
          </a:prstGeom>
          <a:ln>
            <a:noFill/>
          </a:ln>
          <a:effectLst>
            <a:softEdge rad="112500"/>
          </a:effectLst>
        </p:spPr>
      </p:pic>
      <p:sp>
        <p:nvSpPr>
          <p:cNvPr id="6" name="Espaço Reservado para Número de Slide 5"/>
          <p:cNvSpPr>
            <a:spLocks noGrp="1"/>
          </p:cNvSpPr>
          <p:nvPr>
            <p:ph type="sldNum" sz="quarter" idx="12"/>
          </p:nvPr>
        </p:nvSpPr>
        <p:spPr/>
        <p:txBody>
          <a:bodyPr/>
          <a:lstStyle/>
          <a:p>
            <a:fld id="{B3ED9232-5568-4CF8-B43B-752B6870B021}" type="slidenum">
              <a:rPr lang="pt-BR" smtClean="0"/>
              <a:pPr/>
              <a:t>3</a:t>
            </a:fld>
            <a:endParaRPr lang="pt-B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8520" y="1600201"/>
            <a:ext cx="9144000" cy="1396752"/>
          </a:xfrm>
        </p:spPr>
        <p:txBody>
          <a:bodyPr>
            <a:normAutofit/>
          </a:bodyPr>
          <a:lstStyle/>
          <a:p>
            <a:pPr algn="ctr">
              <a:buNone/>
            </a:pPr>
            <a:r>
              <a:rPr lang="pt-BR" sz="3600" b="1" dirty="0" smtClean="0">
                <a:solidFill>
                  <a:schemeClr val="bg1"/>
                </a:solidFill>
                <a:effectLst>
                  <a:outerShdw blurRad="38100" dist="38100" dir="2700000" algn="tl">
                    <a:srgbClr val="000000">
                      <a:alpha val="43137"/>
                    </a:srgbClr>
                  </a:outerShdw>
                </a:effectLst>
              </a:rPr>
              <a:t>	Sim! A posição aparente das estrelas, no céu, se altera ao longo das horas e dos meses...</a:t>
            </a:r>
            <a:endParaRPr lang="pt-BR" sz="3600" b="1" dirty="0">
              <a:solidFill>
                <a:schemeClr val="bg1"/>
              </a:solidFill>
              <a:effectLst>
                <a:outerShdw blurRad="38100" dist="38100" dir="2700000" algn="tl">
                  <a:srgbClr val="000000">
                    <a:alpha val="43137"/>
                  </a:srgbClr>
                </a:outerShdw>
              </a:effectLst>
            </a:endParaRPr>
          </a:p>
        </p:txBody>
      </p:sp>
      <p:sp>
        <p:nvSpPr>
          <p:cNvPr id="4" name="Espaço Reservado para Número de Slide 3"/>
          <p:cNvSpPr>
            <a:spLocks noGrp="1"/>
          </p:cNvSpPr>
          <p:nvPr>
            <p:ph type="sldNum" sz="quarter" idx="12"/>
          </p:nvPr>
        </p:nvSpPr>
        <p:spPr/>
        <p:txBody>
          <a:bodyPr/>
          <a:lstStyle/>
          <a:p>
            <a:fld id="{B3ED9232-5568-4CF8-B43B-752B6870B021}" type="slidenum">
              <a:rPr lang="pt-BR" smtClean="0"/>
              <a:pPr/>
              <a:t>4</a:t>
            </a:fld>
            <a:endParaRPr lang="pt-B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8520" y="792088"/>
            <a:ext cx="9252520" cy="3573016"/>
          </a:xfrm>
        </p:spPr>
        <p:txBody>
          <a:bodyPr>
            <a:noAutofit/>
          </a:bodyPr>
          <a:lstStyle/>
          <a:p>
            <a:pPr algn="ctr">
              <a:buNone/>
            </a:pPr>
            <a:r>
              <a:rPr lang="pt-BR"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crDLig" pitchFamily="66" charset="0"/>
              </a:rPr>
              <a:t>	A Astronomia é a mais antiga das ciências. Existem evidências de observações astronômicas desde os povos pré-históricos.  </a:t>
            </a:r>
          </a:p>
          <a:p>
            <a:pPr algn="ctr">
              <a:buNone/>
            </a:pPr>
            <a:r>
              <a:rPr lang="pt-BR"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crDLig" pitchFamily="66" charset="0"/>
              </a:rPr>
              <a:t>MAS O QUE ESTUDA EXATAMENTE ESTUDA A  ASTRONOMIA?</a:t>
            </a:r>
          </a:p>
        </p:txBody>
      </p:sp>
      <p:sp>
        <p:nvSpPr>
          <p:cNvPr id="4" name="Espaço Reservado para Número de Slide 3"/>
          <p:cNvSpPr>
            <a:spLocks noGrp="1"/>
          </p:cNvSpPr>
          <p:nvPr>
            <p:ph type="sldNum" sz="quarter" idx="12"/>
          </p:nvPr>
        </p:nvSpPr>
        <p:spPr/>
        <p:txBody>
          <a:bodyPr/>
          <a:lstStyle/>
          <a:p>
            <a:fld id="{B3ED9232-5568-4CF8-B43B-752B6870B021}" type="slidenum">
              <a:rPr lang="pt-BR" smtClean="0"/>
              <a:pPr/>
              <a:t>5</a:t>
            </a:fld>
            <a:endParaRPr lang="pt-B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35496" y="4077072"/>
            <a:ext cx="9144000" cy="2780928"/>
          </a:xfrm>
          <a:solidFill>
            <a:schemeClr val="tx1">
              <a:alpha val="59000"/>
            </a:schemeClr>
          </a:solidFill>
        </p:spPr>
        <p:txBody>
          <a:bodyPr>
            <a:normAutofit fontScale="85000" lnSpcReduction="10000"/>
          </a:bodyPr>
          <a:lstStyle/>
          <a:p>
            <a:pPr algn="ctr"/>
            <a:endParaRPr lang="pt-B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r>
              <a:rPr lang="pt-B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a:t>
            </a:r>
            <a:r>
              <a:rPr lang="pt-BR" sz="4800"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ASTRONOMIA</a:t>
            </a:r>
            <a:r>
              <a:rPr lang="pt-B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é a ciência que estuda os astros e, mais genericamente, todos os objetos e fenômenos celestes. </a:t>
            </a:r>
            <a:endParaRPr lang="pt-BR"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Espaço Reservado para Número de Slide 3"/>
          <p:cNvSpPr>
            <a:spLocks noGrp="1"/>
          </p:cNvSpPr>
          <p:nvPr>
            <p:ph type="sldNum" sz="quarter" idx="12"/>
          </p:nvPr>
        </p:nvSpPr>
        <p:spPr/>
        <p:txBody>
          <a:bodyPr/>
          <a:lstStyle/>
          <a:p>
            <a:fld id="{B3ED9232-5568-4CF8-B43B-752B6870B021}" type="slidenum">
              <a:rPr lang="pt-BR" smtClean="0"/>
              <a:pPr/>
              <a:t>6</a:t>
            </a:fld>
            <a:endParaRPr lang="pt-B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6857" cy="6858000"/>
          </a:xfrm>
          <a:prstGeom prst="rect">
            <a:avLst/>
          </a:prstGeom>
          <a:noFill/>
          <a:ln w="9525">
            <a:noFill/>
            <a:miter lim="800000"/>
            <a:headEnd/>
            <a:tailEnd/>
          </a:ln>
          <a:effectLst/>
        </p:spPr>
      </p:pic>
      <p:sp>
        <p:nvSpPr>
          <p:cNvPr id="3" name="Espaço Reservado para Número de Slide 2"/>
          <p:cNvSpPr>
            <a:spLocks noGrp="1"/>
          </p:cNvSpPr>
          <p:nvPr>
            <p:ph type="sldNum" sz="quarter" idx="12"/>
          </p:nvPr>
        </p:nvSpPr>
        <p:spPr/>
        <p:txBody>
          <a:bodyPr/>
          <a:lstStyle/>
          <a:p>
            <a:fld id="{B3ED9232-5568-4CF8-B43B-752B6870B021}" type="slidenum">
              <a:rPr lang="pt-BR" smtClean="0"/>
              <a:pPr/>
              <a:t>7</a:t>
            </a:fld>
            <a:endParaRPr lang="pt-B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0" y="-27384"/>
            <a:ext cx="9144000" cy="1143000"/>
          </a:xfrm>
        </p:spPr>
        <p:style>
          <a:lnRef idx="1">
            <a:schemeClr val="dk1"/>
          </a:lnRef>
          <a:fillRef idx="2">
            <a:schemeClr val="dk1"/>
          </a:fillRef>
          <a:effectRef idx="1">
            <a:schemeClr val="dk1"/>
          </a:effectRef>
          <a:fontRef idx="minor">
            <a:schemeClr val="dk1"/>
          </a:fontRef>
        </p:style>
        <p:txBody>
          <a:bodyPr>
            <a:normAutofit fontScale="90000"/>
          </a:bodyPr>
          <a:lstStyle/>
          <a:p>
            <a:r>
              <a:rPr lang="pt-BR" b="1" dirty="0" smtClean="0">
                <a:latin typeface="Tempus Sans ITC" pitchFamily="82" charset="0"/>
              </a:rPr>
              <a:t>MODELO COSMOLÓGICO DE ARISTÓTELES (GEOCÊNTRICO)</a:t>
            </a:r>
            <a:endParaRPr lang="pt-BR" b="1" dirty="0">
              <a:latin typeface="Tempus Sans ITC" pitchFamily="82" charset="0"/>
            </a:endParaRPr>
          </a:p>
        </p:txBody>
      </p:sp>
      <p:sp>
        <p:nvSpPr>
          <p:cNvPr id="3" name="Espaço Reservado para Conteúdo 2"/>
          <p:cNvSpPr>
            <a:spLocks noGrp="1"/>
          </p:cNvSpPr>
          <p:nvPr>
            <p:ph idx="1"/>
          </p:nvPr>
        </p:nvSpPr>
        <p:spPr>
          <a:xfrm>
            <a:off x="3786182" y="1600200"/>
            <a:ext cx="5106298" cy="5257800"/>
          </a:xfrm>
        </p:spPr>
        <p:txBody>
          <a:bodyPr>
            <a:normAutofit/>
          </a:bodyPr>
          <a:lstStyle/>
          <a:p>
            <a:pPr algn="just">
              <a:buNone/>
            </a:pPr>
            <a:r>
              <a:rPr lang="pt-BR" dirty="0" smtClean="0"/>
              <a:t>	</a:t>
            </a:r>
            <a:r>
              <a:rPr lang="pt-BR" b="1" i="1" dirty="0" smtClean="0"/>
              <a:t>NA GRÉCIA ANTIGA...</a:t>
            </a:r>
          </a:p>
          <a:p>
            <a:pPr algn="just">
              <a:buNone/>
            </a:pPr>
            <a:endParaRPr lang="pt-BR" dirty="0" smtClean="0"/>
          </a:p>
          <a:p>
            <a:pPr algn="just">
              <a:buNone/>
            </a:pPr>
            <a:r>
              <a:rPr lang="pt-BR" dirty="0" smtClean="0"/>
              <a:t>	Para Aristóteles de </a:t>
            </a:r>
            <a:r>
              <a:rPr lang="pt-BR" dirty="0" err="1" smtClean="0"/>
              <a:t>Estagira</a:t>
            </a:r>
            <a:r>
              <a:rPr lang="pt-BR" dirty="0" smtClean="0"/>
              <a:t> 340 a. C a Terra era estática e a Lua, o Sol, os planetas e as estrelas de deslocavam à sua volta, em órbitas circulares.</a:t>
            </a:r>
            <a:endParaRPr lang="pt-BR" dirty="0"/>
          </a:p>
        </p:txBody>
      </p:sp>
      <p:pic>
        <p:nvPicPr>
          <p:cNvPr id="4" name="Picture 5" descr="int=62"/>
          <p:cNvPicPr>
            <a:picLocks noChangeAspect="1" noChangeArrowheads="1"/>
          </p:cNvPicPr>
          <p:nvPr/>
        </p:nvPicPr>
        <p:blipFill>
          <a:blip r:embed="rId3" cstate="print"/>
          <a:srcRect/>
          <a:stretch>
            <a:fillRect/>
          </a:stretch>
        </p:blipFill>
        <p:spPr bwMode="auto">
          <a:xfrm>
            <a:off x="683568" y="1628800"/>
            <a:ext cx="2890828" cy="38537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Espaço Reservado para Número de Slide 4"/>
          <p:cNvSpPr>
            <a:spLocks noGrp="1"/>
          </p:cNvSpPr>
          <p:nvPr>
            <p:ph type="sldNum" sz="quarter" idx="12"/>
          </p:nvPr>
        </p:nvSpPr>
        <p:spPr/>
        <p:txBody>
          <a:bodyPr/>
          <a:lstStyle/>
          <a:p>
            <a:fld id="{B3ED9232-5568-4CF8-B43B-752B6870B021}" type="slidenum">
              <a:rPr lang="pt-BR" smtClean="0"/>
              <a:pPr/>
              <a:t>8</a:t>
            </a:fld>
            <a:endParaRPr lang="pt-B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lum contrast="30000"/>
          </a:blip>
          <a:srcRect/>
          <a:stretch>
            <a:fillRect/>
          </a:stretch>
        </p:blipFill>
        <p:spPr bwMode="auto">
          <a:xfrm>
            <a:off x="2411760" y="1268744"/>
            <a:ext cx="4416512" cy="3312384"/>
          </a:xfrm>
          <a:prstGeom prst="rect">
            <a:avLst/>
          </a:prstGeom>
          <a:noFill/>
          <a:ln w="9525">
            <a:solidFill>
              <a:schemeClr val="accent1"/>
            </a:solidFill>
            <a:miter lim="800000"/>
            <a:headEnd/>
            <a:tailEnd/>
          </a:ln>
          <a:effectLst/>
        </p:spPr>
      </p:pic>
      <p:sp>
        <p:nvSpPr>
          <p:cNvPr id="5" name="Título 1"/>
          <p:cNvSpPr>
            <a:spLocks noGrp="1"/>
          </p:cNvSpPr>
          <p:nvPr>
            <p:ph type="title"/>
          </p:nvPr>
        </p:nvSpPr>
        <p:spPr>
          <a:xfrm>
            <a:off x="0" y="-27384"/>
            <a:ext cx="9144000" cy="1143000"/>
          </a:xfrm>
        </p:spPr>
        <p:style>
          <a:lnRef idx="1">
            <a:schemeClr val="accent2"/>
          </a:lnRef>
          <a:fillRef idx="3">
            <a:schemeClr val="accent2"/>
          </a:fillRef>
          <a:effectRef idx="2">
            <a:schemeClr val="accent2"/>
          </a:effectRef>
          <a:fontRef idx="minor">
            <a:schemeClr val="lt1"/>
          </a:fontRef>
        </p:style>
        <p:txBody>
          <a:bodyPr>
            <a:normAutofit fontScale="90000"/>
          </a:bodyPr>
          <a:lstStyle/>
          <a:p>
            <a:r>
              <a:rPr lang="pt-BR" b="1" dirty="0" smtClean="0">
                <a:latin typeface="Tempus Sans ITC" pitchFamily="82" charset="0"/>
              </a:rPr>
              <a:t>MODELO COSMOLÓGICO DE ARISTÓTELES (Incompleto)</a:t>
            </a:r>
            <a:endParaRPr lang="pt-BR" b="1" dirty="0">
              <a:latin typeface="Tempus Sans ITC" pitchFamily="82" charset="0"/>
            </a:endParaRPr>
          </a:p>
        </p:txBody>
      </p:sp>
      <p:sp>
        <p:nvSpPr>
          <p:cNvPr id="4" name="Espaço Reservado para Conteúdo 2"/>
          <p:cNvSpPr>
            <a:spLocks noGrp="1"/>
          </p:cNvSpPr>
          <p:nvPr>
            <p:ph idx="1"/>
          </p:nvPr>
        </p:nvSpPr>
        <p:spPr>
          <a:xfrm>
            <a:off x="-142844" y="4608512"/>
            <a:ext cx="9286844" cy="2348880"/>
          </a:xfrm>
        </p:spPr>
        <p:txBody>
          <a:bodyPr>
            <a:normAutofit fontScale="92500" lnSpcReduction="10000"/>
          </a:bodyPr>
          <a:lstStyle/>
          <a:p>
            <a:pPr algn="just">
              <a:buNone/>
            </a:pPr>
            <a:r>
              <a:rPr lang="pt-BR" dirty="0" smtClean="0"/>
              <a:t>	</a:t>
            </a:r>
            <a:r>
              <a:rPr lang="pt-BR" b="1" dirty="0" smtClean="0"/>
              <a:t>Para Aristóteles, o universo era constituído por esféricas concêntricas </a:t>
            </a:r>
            <a:r>
              <a:rPr lang="pt-BR" b="1" i="1" dirty="0" smtClean="0"/>
              <a:t>cristalinas</a:t>
            </a:r>
            <a:r>
              <a:rPr lang="pt-BR" b="1" dirty="0" smtClean="0"/>
              <a:t>. Cada astro até então conhecido (Lua, Mercúrio, Vênus, Sol, Marte, Júpiter, Saturno e as estrelas fixas) possuía sua esfera. Além disso, todo o espaço além da Lua era </a:t>
            </a:r>
            <a:r>
              <a:rPr lang="pt-BR" b="1" i="1" dirty="0" smtClean="0"/>
              <a:t>imutável</a:t>
            </a:r>
            <a:r>
              <a:rPr lang="pt-BR" b="1" dirty="0" smtClean="0"/>
              <a:t>.</a:t>
            </a:r>
            <a:endParaRPr lang="pt-BR" b="1" dirty="0"/>
          </a:p>
        </p:txBody>
      </p:sp>
      <p:sp>
        <p:nvSpPr>
          <p:cNvPr id="6" name="Espaço Reservado para Número de Slide 5"/>
          <p:cNvSpPr>
            <a:spLocks noGrp="1"/>
          </p:cNvSpPr>
          <p:nvPr>
            <p:ph type="sldNum" sz="quarter" idx="12"/>
          </p:nvPr>
        </p:nvSpPr>
        <p:spPr/>
        <p:txBody>
          <a:bodyPr/>
          <a:lstStyle/>
          <a:p>
            <a:fld id="{B3ED9232-5568-4CF8-B43B-752B6870B021}" type="slidenum">
              <a:rPr lang="pt-BR" smtClean="0"/>
              <a:pPr/>
              <a:t>9</a:t>
            </a:fld>
            <a:endParaRPr lang="pt-B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1548</TotalTime>
  <Words>400</Words>
  <Application>Microsoft Office PowerPoint</Application>
  <PresentationFormat>Apresentação na tela (4:3)</PresentationFormat>
  <Paragraphs>71</Paragraphs>
  <Slides>27</Slides>
  <Notes>1</Notes>
  <HiddenSlides>0</HiddenSlides>
  <MMClips>0</MMClips>
  <ScaleCrop>false</ScaleCrop>
  <HeadingPairs>
    <vt:vector size="4" baseType="variant">
      <vt:variant>
        <vt:lpstr>Tema</vt:lpstr>
      </vt:variant>
      <vt:variant>
        <vt:i4>1</vt:i4>
      </vt:variant>
      <vt:variant>
        <vt:lpstr>Títulos de slides</vt:lpstr>
      </vt:variant>
      <vt:variant>
        <vt:i4>27</vt:i4>
      </vt:variant>
    </vt:vector>
  </HeadingPairs>
  <TitlesOfParts>
    <vt:vector size="28" baseType="lpstr">
      <vt:lpstr>Tema do Office</vt:lpstr>
      <vt:lpstr>ASTRONOMIA</vt:lpstr>
      <vt:lpstr>  Em uma época muito primitiva...</vt:lpstr>
      <vt:lpstr>No Egito, sempre que ocorria a cheia do Rio Nilo, um conjunto específico de estrelas se mostrava visível no céu, em determinada época do ano. A esta constelação deu-se o nome de Aquário, e a imagem associada a esse conjunto de estrelas é a de um homem vertendo água.</vt:lpstr>
      <vt:lpstr>Slide 4</vt:lpstr>
      <vt:lpstr>Slide 5</vt:lpstr>
      <vt:lpstr>Slide 6</vt:lpstr>
      <vt:lpstr>Slide 7</vt:lpstr>
      <vt:lpstr>MODELO COSMOLÓGICO DE ARISTÓTELES (GEOCÊNTRICO)</vt:lpstr>
      <vt:lpstr>MODELO COSMOLÓGICO DE ARISTÓTELES (Incompleto)</vt:lpstr>
      <vt:lpstr>Slide 10</vt:lpstr>
      <vt:lpstr>Para algumas pessoas, a Terra era Plana... </vt:lpstr>
      <vt:lpstr>Slide 12</vt:lpstr>
      <vt:lpstr>Slide 13</vt:lpstr>
      <vt:lpstr>Slide 14</vt:lpstr>
      <vt:lpstr>Quem foi Nicolau Copérnico?</vt:lpstr>
      <vt:lpstr>TYCHO BRAHE</vt:lpstr>
      <vt:lpstr>Galileu Galilei e Jonhannes Kepler também acreditavam ser o Sol o centro do Universo.</vt:lpstr>
      <vt:lpstr>As observações de Galileu Galilei</vt:lpstr>
      <vt:lpstr>Slide 19</vt:lpstr>
      <vt:lpstr>Como agora explicar o movimento dos astros no céu?</vt:lpstr>
      <vt:lpstr>Slide 21</vt:lpstr>
      <vt:lpstr>Slide 22</vt:lpstr>
      <vt:lpstr>Slide 23</vt:lpstr>
      <vt:lpstr>Slide 24</vt:lpstr>
      <vt:lpstr>Slide 25</vt:lpstr>
      <vt:lpstr>Para próxima aula...</vt:lpstr>
      <vt:lpstr>Foi um prazer dialogar com você!  Até o próximo episódio.</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ASTRONOMIA</dc:title>
  <dc:creator>Demetrius</dc:creator>
  <cp:lastModifiedBy>Demetrius</cp:lastModifiedBy>
  <cp:revision>15</cp:revision>
  <dcterms:created xsi:type="dcterms:W3CDTF">2012-04-09T00:27:04Z</dcterms:created>
  <dcterms:modified xsi:type="dcterms:W3CDTF">2012-04-26T00:43:01Z</dcterms:modified>
</cp:coreProperties>
</file>